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charts/chart1.xml" ContentType="application/vnd.openxmlformats-officedocument.drawingml.chart+xml"/>
  <Override PartName="/ppt/embeddings/oleObject1" ContentType="application/vnd.openxmlformats-officedocument.spreadsheetml.sheet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aveSubsetFonts="1">
  <p:sldMasterIdLst>
    <p:sldMasterId id="2147483718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snapVertSplitter="1">
    <p:restoredLeft sz="12579"/>
    <p:restoredTop sz="90000"/>
  </p:normalViewPr>
  <p:slideViewPr>
    <p:cSldViewPr snapToObjects="1">
      <p:cViewPr varScale="1">
        <p:scale>
          <a:sx n="100" d="100"/>
          <a:sy n="100" d="100"/>
        </p:scale>
        <p:origin x="0" y="0"/>
      </p:cViewPr>
      <p:guideLst>
        <p:guide orient="horz" pos="2156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8.xml"  /><Relationship Id="rId21" Type="http://schemas.openxmlformats.org/officeDocument/2006/relationships/slide" Target="slides/slide19.xml"  /><Relationship Id="rId22" Type="http://schemas.openxmlformats.org/officeDocument/2006/relationships/slide" Target="slides/slide20.xml"  /><Relationship Id="rId23" Type="http://schemas.openxmlformats.org/officeDocument/2006/relationships/presProps" Target="presProps.xml"  /><Relationship Id="rId24" Type="http://schemas.openxmlformats.org/officeDocument/2006/relationships/viewProps" Target="viewProps.xml"  /><Relationship Id="rId25" Type="http://schemas.openxmlformats.org/officeDocument/2006/relationships/theme" Target="theme/theme1.xml"  /><Relationship Id="rId26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charts/_rels/chart1.xml.rels><?xml version="1.0" encoding="UTF-8" standalone="yes" ?><Relationships xmlns="http://schemas.openxmlformats.org/package/2006/relationships"><Relationship Id="rId1" Type="http://schemas.openxmlformats.org/officeDocument/2006/relationships/package" Target="../embeddings/oleObject1"  /></Relationships>
</file>

<file path=ppt/charts/chart1.xml><?xml version="1.0" encoding="utf-8"?>
<c:chartSpace xmlns:r="http://schemas.openxmlformats.org/officeDocument/2006/relationships" xmlns:a="http://schemas.openxmlformats.org/drawingml/2006/main" xmlns:c="http://schemas.openxmlformats.org/drawingml/2006/chart">
  <c:date1904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roundedCorners val="0"/>
  <c:chart>
    <c:autoTitleDeleted val="1"/>
    <c:plotArea>
      <c:layout>
        <c:manualLayout>
          <c:layoutTarget val="inner"/>
          <c:xMode val="edge"/>
          <c:yMode val="edge"/>
          <c:x val="0.016340712085366249"/>
          <c:y val="0.021352959796786308"/>
          <c:w val="0.96731859445571899"/>
          <c:h val="0.8876193761825561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rgbClr val="3366ff"/>
            </a:solidFill>
            <a:ln w="9525">
              <a:noFill/>
            </a:ln>
            <a:effectLst/>
          </c:spPr>
          <c:dPt>
            <c:idx val="0"/>
            <c:invertIfNegative val="0"/>
            <c:bubble3D val="0"/>
            <c:explosion val="0"/>
            <c:spPr>
              <a:solidFill>
                <a:srgbClr val="d9d9d9"/>
              </a:solidFill>
            </c:spPr>
          </c:dPt>
          <c:dPt>
            <c:idx val="1"/>
            <c:invertIfNegative val="0"/>
            <c:bubble3D val="0"/>
            <c:explosion val="0"/>
            <c:spPr>
              <a:solidFill>
                <a:srgbClr val="d9d9d9"/>
              </a:solidFill>
            </c:spPr>
          </c:dPt>
          <c:dPt>
            <c:idx val="2"/>
            <c:invertIfNegative val="0"/>
            <c:bubble3D val="0"/>
            <c:explosion val="0"/>
            <c:spPr>
              <a:solidFill>
                <a:srgbClr val="d9d9d9"/>
              </a:solidFill>
            </c:spPr>
          </c:dPt>
          <c:dPt>
            <c:idx val="3"/>
            <c:invertIfNegative val="0"/>
            <c:bubble3D val="0"/>
            <c:spPr>
              <a:solidFill>
                <a:srgbClr val="d9d9d9"/>
              </a:solidFill>
              <a:ln>
                <a:noFill/>
              </a:ln>
              <a:effectLst/>
            </c:spPr>
          </c:dPt>
          <c:invertIfNegative val="0"/>
          <c:dLbls>
            <c:dLbl>
              <c:idx val="3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500" b="0" i="0" u="none">
                      <a:solidFill>
                        <a:srgbClr val="3366ff"/>
                      </a:solidFill>
                      <a:latin typeface="G마켓 산스 Bold" panose="0"/>
                      <a:ea typeface="G마켓 산스 Bold" panose="0"/>
                      <a:cs typeface="G마켓 산스 Bold" panose="0"/>
                      <a:sym typeface="G마켓 산스 Bold" panose="0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Lbl>
              <c:idx val="4"/>
              <c:spPr>
                <a:noFill/>
                <a:ln w="9525">
                  <a:noFill/>
                </a:ln>
                <a:effectLst/>
              </c:spPr>
              <c:txPr>
                <a:bodyPr rot="0" vert="horz" wrap="none" lIns="0" tIns="0" rIns="0" bIns="0" anchor="ctr" anchorCtr="1"/>
                <a:p>
                  <a:pPr algn="l">
                    <a:defRPr sz="1500" b="0" i="0" u="none">
                      <a:solidFill>
                        <a:srgbClr val="2d49ff"/>
                      </a:solidFill>
                      <a:latin typeface="G마켓 산스 Bold" panose="0"/>
                      <a:ea typeface="G마켓 산스 Bold" panose="0"/>
                      <a:cs typeface="G마켓 산스 Bold" panose="0"/>
                      <a:sym typeface="G마켓 산스 Bold" panose="0"/>
                    </a:defRPr>
                  </a:pPr>
                  <a:endParaRPr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</c:dLbl>
            <c:delete val="0"/>
            <c:spPr>
              <a:noFill/>
              <a:ln w="9525">
                <a:noFill/>
              </a:ln>
              <a:effectLst/>
            </c:spPr>
            <c:txPr>
              <a:bodyPr rot="0" vert="horz" wrap="none" lIns="0" tIns="0" rIns="0" bIns="0" anchor="ctr" anchorCtr="1"/>
              <a:p>
                <a:pPr algn="l">
                  <a:defRPr sz="1500" b="0" i="0" u="none">
                    <a:solidFill>
                      <a:schemeClr val="bg1">
                        <a:lumMod val="75000"/>
                      </a:schemeClr>
                    </a:solidFill>
                    <a:latin typeface="G마켓 산스 Bold" panose="0"/>
                    <a:ea typeface="G마켓 산스 Bold" panose="0"/>
                    <a:cs typeface="G마켓 산스 Bold" panose="0"/>
                    <a:sym typeface="G마켓 산스 Bold" panose="0"/>
                  </a:defRPr>
                </a:pPr>
                <a:endParaRPr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Sheet1!$A$2:$A$6</c:f>
              <c:strCache>
                <c:ptCount val="5"/>
                <c:pt idx="0">
                  <c:v>1월</c:v>
                </c:pt>
                <c:pt idx="1">
                  <c:v>2월</c:v>
                </c:pt>
                <c:pt idx="2">
                  <c:v>3월</c:v>
                </c:pt>
                <c:pt idx="3">
                  <c:v>4월</c:v>
                </c:pt>
                <c:pt idx="4">
                  <c:v>5월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</c:v>
                </c:pt>
                <c:pt idx="1">
                  <c:v>23</c:v>
                </c:pt>
                <c:pt idx="2">
                  <c:v>26</c:v>
                </c:pt>
                <c:pt idx="3">
                  <c:v>29</c:v>
                </c:pt>
                <c:pt idx="4">
                  <c:v>60</c:v>
                </c:pt>
              </c:numCache>
            </c:numRef>
          </c:val>
        </c:ser>
        <c:dLbls>
          <c:delete val="0"/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0"/>
        </c:dLbls>
        <c:gapWidth val="150"/>
        <c:overlap val="-27"/>
        <c:axId val="1798582415"/>
        <c:axId val="1798590319"/>
      </c:barChart>
      <c:catAx>
        <c:axId val="1798582415"/>
        <c:scaling>
          <c:orientation val="minMax"/>
        </c:scaling>
        <c:axPos val="b"/>
        <c:crossAx val="1798590319"/>
        <c:delete val="0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vert="horz" wrap="none" lIns="0" tIns="0" rIns="0" bIns="0" anchor="ctr" anchorCtr="1"/>
          <a:p>
            <a:pPr algn="l">
              <a:defRPr sz="1300" b="0" i="0" u="none"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Light" panose="0"/>
                <a:ea typeface="KoPubWorld돋움체 Light" panose="0"/>
                <a:cs typeface="KoPubWorld돋움체 Light" panose="0"/>
                <a:sym typeface="KoPubWorld돋움체 Light" panose="0"/>
              </a:defRPr>
            </a:pPr>
            <a:endParaRPr/>
          </a:p>
        </c:txPr>
        <c:crosses val="autoZero"/>
        <c:auto val="1"/>
        <c:lblAlgn val="ctr"/>
        <c:lblOffset val="100"/>
        <c:tickMarkSkip val="1"/>
        <c:noMultiLvlLbl val="0"/>
      </c:catAx>
      <c:valAx>
        <c:axId val="1798590319"/>
        <c:scaling>
          <c:orientation val="minMax"/>
        </c:scaling>
        <c:axPos val="l"/>
        <c:crossAx val="1798582415"/>
        <c:delete val="1"/>
        <c:numFmt formatCode="General" sourceLinked="1"/>
        <c:majorTickMark val="out"/>
        <c:minorTickMark val="none"/>
        <c:tickLblPos val="nextTo"/>
        <c:crosses val="autoZero"/>
        <c:crossBetween val="between"/>
      </c:valAx>
      <c:spPr>
        <a:noFill/>
        <a:ln w="25400">
          <a:noFill/>
        </a:ln>
        <a:effectLst/>
      </c:spPr>
    </c:plotArea>
    <c:dispBlanksAs val="gap"/>
  </c:chart>
  <c:txPr>
    <a:bodyPr rot="0" vert="horz" wrap="none" lIns="0" tIns="0" rIns="0" bIns="0" anchor="ctr" anchorCtr="1"/>
    <a:p>
      <a:pPr algn="l">
        <a:defRPr b="0" i="0" u="none"/>
      </a:pPr>
      <a:endParaRPr/>
    </a:p>
  </c:txPr>
  <c:spPr>
    <a:noFill/>
    <a:ln w="9525">
      <a:noFill/>
    </a:ln>
    <a:effectLst/>
  </c:spPr>
  <c:extLst>
    <c:ext uri="CC8EB2C9-7E31-499d-B8F2-F6CE61031016">
      <ho:hncChartStyle xmlns:ho="http://schemas.haansoft.com/office/8.0" layoutIndex="-1" colorIndex="-1" styleIndex="-1"/>
    </c:ext>
  </c:extLst>
  <c:externalData r:id="rId1">
    <c:autoUpdate val="0"/>
  </c:externalData>
</c:chartSpace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2023-10-19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914399" y="2130425"/>
            <a:ext cx="10363198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28799" y="3886200"/>
            <a:ext cx="8534399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0A130E-E3B8-4EBE-931F-81B26B8448A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0C6A38-4290-41DD-B95C-4155372FD4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Only" preserve="1">
  <p:cSld name="간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idx="0"/>
          </p:nvPr>
        </p:nvSpPr>
        <p:spPr>
          <a:xfrm>
            <a:off x="0" y="2130425"/>
            <a:ext cx="12192000" cy="1470025"/>
          </a:xfrm>
        </p:spPr>
        <p:txBody>
          <a:bodyPr>
            <a:normAutofit/>
          </a:bodyPr>
          <a:lstStyle>
            <a:lvl1pPr>
              <a:defRPr sz="44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348888-F454-4AD2-BA62-3AF29D9807C0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clipArtAndTx" preserve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7477" y="2214563"/>
            <a:ext cx="6477021" cy="3214687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/>
            </a:lvl1pPr>
          </a:lstStyle>
          <a:p>
            <a:pPr lvl="0"/>
            <a:r>
              <a:rPr lang="ko-KR" altLang="en-US" smtClean="0"/>
              <a:t>첫째 목차</a:t>
            </a:r>
            <a:endParaRPr lang="ko-KR" altLang="en-US"/>
          </a:p>
          <a:p>
            <a:pPr lvl="0"/>
            <a:r>
              <a:rPr lang="ko-KR" altLang="en-US" smtClean="0"/>
              <a:t>둘째 목차</a:t>
            </a:r>
            <a:endParaRPr lang="ko-KR" altLang="en-US"/>
          </a:p>
          <a:p>
            <a:pPr lvl="0"/>
            <a:r>
              <a:rPr lang="ko-KR" altLang="en-US" smtClean="0"/>
              <a:t>셋째 목차</a:t>
            </a:r>
            <a:endParaRPr lang="ko-KR" altLang="en-US"/>
          </a:p>
          <a:p>
            <a:pPr lvl="0"/>
            <a:r>
              <a:rPr lang="ko-KR" altLang="en-US" smtClean="0"/>
              <a:t>넷째 목차</a:t>
            </a:r>
            <a:endParaRPr lang="ko-KR" altLang="en-US"/>
          </a:p>
          <a:p>
            <a:pPr lvl="0"/>
            <a:r>
              <a:rPr lang="ko-KR" altLang="en-US" smtClean="0"/>
              <a:t>다섯째 목차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FEC12-A4C9-4837-AF94-AD867782C04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 idx="0"/>
          </p:nvPr>
        </p:nvSpPr>
        <p:spPr>
          <a:xfrm>
            <a:off x="8839199" y="274638"/>
            <a:ext cx="2743199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609599" y="274638"/>
            <a:ext cx="8026399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7F84A3-4F29-4053-ACFD-1BAF2D3F140C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3836A-82A3-4C8B-9D31-CD724F3673ED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2EBAF6-36D0-4DD8-B695-D4C1B37E35D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963083" y="4406900"/>
            <a:ext cx="1036319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963083" y="2906713"/>
            <a:ext cx="10363198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728D28-603B-4EFC-80F8-17E5E9107035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609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97599" y="1600200"/>
            <a:ext cx="5384799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A1F4E-0809-4239-8034-C38E431DAF92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0DA496-7307-4E8B-88DE-CB97B48BAB6F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tbl" preserve="1">
  <p:cSld name="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표 개체 틀 2"/>
          <p:cNvSpPr>
            <a:spLocks noGrp="1"/>
          </p:cNvSpPr>
          <p:nvPr>
            <p:ph type="tbl" sz="quarter" idx="13"/>
          </p:nvPr>
        </p:nvSpPr>
        <p:spPr>
          <a:xfrm>
            <a:off x="608037" y="1643063"/>
            <a:ext cx="10972798" cy="4525200"/>
          </a:xfrm>
        </p:spPr>
        <p:txBody>
          <a:bodyPr/>
          <a:lstStyle>
            <a:lvl1pPr>
              <a:buFontTx/>
              <a:buNone/>
              <a:defRPr/>
            </a:lvl1pPr>
          </a:lstStyle>
          <a:p>
            <a:r>
              <a:rPr lang="ko-KR" altLang="en-US" smtClean="0"/>
              <a:t>표를 추가하려면 아이콘을 클릭하십시오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21E90-850C-410B-8B89-8394F580CFDA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fourObj" preserve="1">
  <p:cSld name="내용 4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2"/>
          </p:nvPr>
        </p:nvSpPr>
        <p:spPr>
          <a:xfrm>
            <a:off x="6197599" y="160020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내용 개체 틀 4"/>
          <p:cNvSpPr>
            <a:spLocks noGrp="1"/>
          </p:cNvSpPr>
          <p:nvPr>
            <p:ph sz="quarter" idx="3"/>
          </p:nvPr>
        </p:nvSpPr>
        <p:spPr>
          <a:xfrm>
            <a:off x="608037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96036" y="3984220"/>
            <a:ext cx="5384799" cy="21960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>
          <a:xfrm>
            <a:off x="2389716" y="4800600"/>
            <a:ext cx="7315199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389716" y="612775"/>
            <a:ext cx="7315199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2389716" y="5367338"/>
            <a:ext cx="7315199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ko-KR" altLang="en-US" smtClean="0"/>
              <a:t>마스터 텍스트 스타일을 편집합니다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CE7E28-9336-4363-8674-B91477D8F243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slideLayout" Target="../slideLayouts/slideLayout12.xml"  /><Relationship Id="rId13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 idx="0"/>
          </p:nvPr>
        </p:nvSpPr>
        <p:spPr>
          <a:xfrm>
            <a:off x="609599" y="274638"/>
            <a:ext cx="1097279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609599" y="1600200"/>
            <a:ext cx="1097279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609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2D86A-5F52-4165-8473-F1B836277586}" type="datetime1">
              <a:rPr lang="ko-KR" altLang="en-US" smtClean="0"/>
              <a:pPr/>
              <a:t>2009-12-07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165599" y="6356350"/>
            <a:ext cx="3860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737599" y="6356350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2CD3B-FDDF-4998-970C-76E6E0BEC65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hf sldNum="0"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rtl="0" eaLnBrk="1" latinLnBrk="1" hangingPunct="1">
        <a:defRPr>
          <a:solidFill>
            <a:schemeClr val="tx2"/>
          </a:solidFill>
        </a:defRPr>
      </a:lvl2pPr>
      <a:lvl3pPr rtl="0" eaLnBrk="1" latinLnBrk="1" hangingPunct="1">
        <a:defRPr>
          <a:solidFill>
            <a:schemeClr val="tx2"/>
          </a:solidFill>
        </a:defRPr>
      </a:lvl3pPr>
      <a:lvl4pPr rtl="0" eaLnBrk="1" latinLnBrk="1" hangingPunct="1">
        <a:defRPr>
          <a:solidFill>
            <a:schemeClr val="tx2"/>
          </a:solidFill>
        </a:defRPr>
      </a:lvl4pPr>
      <a:lvl5pPr rtl="0" eaLnBrk="1" latinLnBrk="1" hangingPunct="1">
        <a:defRPr>
          <a:solidFill>
            <a:schemeClr val="tx2"/>
          </a:solidFill>
        </a:defRPr>
      </a:lvl5pPr>
      <a:lvl6pPr rtl="0" eaLnBrk="1" latinLnBrk="1" hangingPunct="1">
        <a:defRPr>
          <a:solidFill>
            <a:schemeClr val="tx2"/>
          </a:solidFill>
        </a:defRPr>
      </a:lvl6pPr>
      <a:lvl7pPr rtl="0" eaLnBrk="1" latinLnBrk="1" hangingPunct="1">
        <a:defRPr>
          <a:solidFill>
            <a:schemeClr val="tx2"/>
          </a:solidFill>
        </a:defRPr>
      </a:lvl7pPr>
      <a:lvl8pPr rtl="0" eaLnBrk="1" latinLnBrk="1" hangingPunct="1">
        <a:defRPr>
          <a:solidFill>
            <a:schemeClr val="tx2"/>
          </a:solidFill>
        </a:defRPr>
      </a:lvl8pPr>
      <a:lvl9pPr rtl="0"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1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4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5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6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7.jpeg"  /><Relationship Id="rId3" Type="http://schemas.openxmlformats.org/officeDocument/2006/relationships/chart" Target="../charts/chart1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8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9.jpeg"  /><Relationship Id="rId3" Type="http://schemas.openxmlformats.org/officeDocument/2006/relationships/image" Target="../media/image30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1.png"  /><Relationship Id="rId3" Type="http://schemas.openxmlformats.org/officeDocument/2006/relationships/image" Target="../media/image31.png"  /><Relationship Id="rId4" Type="http://schemas.openxmlformats.org/officeDocument/2006/relationships/image" Target="../media/image31.png"  /><Relationship Id="rId5" Type="http://schemas.openxmlformats.org/officeDocument/2006/relationships/image" Target="../media/image31.png"  /><Relationship Id="rId6" Type="http://schemas.openxmlformats.org/officeDocument/2006/relationships/image" Target="../media/image31.png"  /><Relationship Id="rId7" Type="http://schemas.openxmlformats.org/officeDocument/2006/relationships/image" Target="../media/image31.png"  /><Relationship Id="rId8" Type="http://schemas.openxmlformats.org/officeDocument/2006/relationships/image" Target="../media/image3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3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4.pn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5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10" Type="http://schemas.openxmlformats.org/officeDocument/2006/relationships/image" Target="../media/image44.png"  /><Relationship Id="rId11" Type="http://schemas.openxmlformats.org/officeDocument/2006/relationships/image" Target="../media/image45.png"  /><Relationship Id="rId12" Type="http://schemas.openxmlformats.org/officeDocument/2006/relationships/image" Target="../media/image46.png"  /><Relationship Id="rId13" Type="http://schemas.openxmlformats.org/officeDocument/2006/relationships/image" Target="../media/image47.png"  /><Relationship Id="rId14" Type="http://schemas.openxmlformats.org/officeDocument/2006/relationships/image" Target="../media/image48.jpeg"  /><Relationship Id="rId15" Type="http://schemas.openxmlformats.org/officeDocument/2006/relationships/image" Target="../media/image49.png"  /><Relationship Id="rId16" Type="http://schemas.openxmlformats.org/officeDocument/2006/relationships/image" Target="../media/image50.jpeg"  /><Relationship Id="rId17" Type="http://schemas.openxmlformats.org/officeDocument/2006/relationships/image" Target="../media/image51.jpeg"  /><Relationship Id="rId18" Type="http://schemas.openxmlformats.org/officeDocument/2006/relationships/image" Target="../media/image52.png"  /><Relationship Id="rId19" Type="http://schemas.openxmlformats.org/officeDocument/2006/relationships/image" Target="../media/image53.png"  /><Relationship Id="rId2" Type="http://schemas.openxmlformats.org/officeDocument/2006/relationships/image" Target="../media/image36.png"  /><Relationship Id="rId20" Type="http://schemas.openxmlformats.org/officeDocument/2006/relationships/image" Target="../media/image54.emf"  /><Relationship Id="rId3" Type="http://schemas.openxmlformats.org/officeDocument/2006/relationships/image" Target="../media/image37.png"  /><Relationship Id="rId4" Type="http://schemas.openxmlformats.org/officeDocument/2006/relationships/image" Target="../media/image38.png"  /><Relationship Id="rId5" Type="http://schemas.openxmlformats.org/officeDocument/2006/relationships/image" Target="../media/image39.png"  /><Relationship Id="rId6" Type="http://schemas.openxmlformats.org/officeDocument/2006/relationships/image" Target="../media/image40.gif"  /><Relationship Id="rId7" Type="http://schemas.openxmlformats.org/officeDocument/2006/relationships/image" Target="../media/image41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.png"  /><Relationship Id="rId3" Type="http://schemas.openxmlformats.org/officeDocument/2006/relationships/image" Target="../media/image9.png"  /><Relationship Id="rId4" Type="http://schemas.openxmlformats.org/officeDocument/2006/relationships/image" Target="../media/image10.png"  /><Relationship Id="rId5" Type="http://schemas.openxmlformats.org/officeDocument/2006/relationships/image" Target="../media/image11.png"  /><Relationship Id="rId6" Type="http://schemas.openxmlformats.org/officeDocument/2006/relationships/image" Target="../media/image12.png"  /><Relationship Id="rId7" Type="http://schemas.openxmlformats.org/officeDocument/2006/relationships/image" Target="../media/image13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4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5.png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7.png"  /><Relationship Id="rId6" Type="http://schemas.openxmlformats.org/officeDocument/2006/relationships/image" Target="../media/image17.png"  /><Relationship Id="rId7" Type="http://schemas.openxmlformats.org/officeDocument/2006/relationships/image" Target="../media/image17.png"  /><Relationship Id="rId8" Type="http://schemas.openxmlformats.org/officeDocument/2006/relationships/image" Target="../media/image1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18.png"  /><Relationship Id="rId3" Type="http://schemas.openxmlformats.org/officeDocument/2006/relationships/image" Target="../media/image19.png"  /><Relationship Id="rId4" Type="http://schemas.openxmlformats.org/officeDocument/2006/relationships/image" Target="../media/image19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0.png"  /><Relationship Id="rId3" Type="http://schemas.openxmlformats.org/officeDocument/2006/relationships/image" Target="../media/image21.png"  /><Relationship Id="rId4" Type="http://schemas.openxmlformats.org/officeDocument/2006/relationships/image" Target="../media/image22.png"  /><Relationship Id="rId5" Type="http://schemas.openxmlformats.org/officeDocument/2006/relationships/image" Target="../media/image22.png"  /><Relationship Id="rId6" Type="http://schemas.openxmlformats.org/officeDocument/2006/relationships/image" Target="../media/image22.png"  /><Relationship Id="rId7" Type="http://schemas.openxmlformats.org/officeDocument/2006/relationships/image" Target="../media/image22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23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30" name=""/>
          <p:cNvSpPr/>
          <p:nvPr/>
        </p:nvSpPr>
        <p:spPr>
          <a:xfrm>
            <a:off x="371285" y="901486"/>
            <a:ext cx="3600450" cy="2520315"/>
          </a:xfrm>
          <a:prstGeom prst="roundRect">
            <a:avLst>
              <a:gd name="adj" fmla="val 38541"/>
            </a:avLst>
          </a:prstGeom>
          <a:noFill/>
          <a:ln w="63500" cap="rnd">
            <a:solidFill>
              <a:srgbClr val="329c83">
                <a:alpha val="90000"/>
              </a:srgbClr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1" name=""/>
          <p:cNvGrpSpPr/>
          <p:nvPr/>
        </p:nvGrpSpPr>
        <p:grpSpPr>
          <a:xfrm rot="0">
            <a:off x="515303" y="2469222"/>
            <a:ext cx="720090" cy="952578"/>
            <a:chOff x="1199388" y="1351597"/>
            <a:chExt cx="1382459" cy="1828799"/>
          </a:xfrm>
        </p:grpSpPr>
        <p:sp>
          <p:nvSpPr>
            <p:cNvPr id="32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b7e8dd"/>
            </a:solidFill>
            <a:ln w="63500" cap="rnd" cmpd="sng" algn="ctr">
              <a:solidFill>
                <a:srgbClr val="329c83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3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b7e8dd"/>
            </a:solidFill>
            <a:ln w="63500" cap="rnd" cmpd="sng" algn="ctr">
              <a:solidFill>
                <a:srgbClr val="329c83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34" name=""/>
          <p:cNvSpPr/>
          <p:nvPr/>
        </p:nvSpPr>
        <p:spPr>
          <a:xfrm>
            <a:off x="4655820" y="3707894"/>
            <a:ext cx="3600450" cy="2520315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595959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4799838" y="5275631"/>
            <a:ext cx="720090" cy="952578"/>
            <a:chOff x="1199388" y="1351597"/>
            <a:chExt cx="1382459" cy="1828799"/>
          </a:xfrm>
        </p:grpSpPr>
        <p:sp>
          <p:nvSpPr>
            <p:cNvPr id="36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e4e4e4">
                <a:alpha val="100000"/>
              </a:srgbClr>
            </a:solidFill>
            <a:ln w="63500" cap="rnd" cmpd="sng" algn="ctr">
              <a:solidFill>
                <a:srgbClr val="595959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7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e4e4e4">
                <a:alpha val="100000"/>
              </a:srgbClr>
            </a:solidFill>
            <a:ln w="63500" cap="rnd" cmpd="sng" algn="ctr">
              <a:solidFill>
                <a:srgbClr val="595959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38" name=""/>
          <p:cNvSpPr/>
          <p:nvPr/>
        </p:nvSpPr>
        <p:spPr>
          <a:xfrm>
            <a:off x="371285" y="3707893"/>
            <a:ext cx="3600450" cy="2520315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ffa366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39" name=""/>
          <p:cNvGrpSpPr/>
          <p:nvPr/>
        </p:nvGrpSpPr>
        <p:grpSpPr>
          <a:xfrm rot="0">
            <a:off x="515303" y="5275630"/>
            <a:ext cx="720090" cy="952578"/>
            <a:chOff x="1199388" y="1351597"/>
            <a:chExt cx="1382459" cy="1828799"/>
          </a:xfrm>
        </p:grpSpPr>
        <p:sp>
          <p:nvSpPr>
            <p:cNvPr id="40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ffe0cc">
                <a:alpha val="100000"/>
              </a:srgbClr>
            </a:solidFill>
            <a:ln w="63500" cap="rnd" cmpd="sng" algn="ctr">
              <a:solidFill>
                <a:srgbClr val="ffa366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1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ffe0cc">
                <a:alpha val="100000"/>
              </a:srgbClr>
            </a:solidFill>
            <a:ln w="63500" cap="rnd" cmpd="sng" algn="ctr">
              <a:solidFill>
                <a:srgbClr val="ffa366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42" name=""/>
          <p:cNvSpPr/>
          <p:nvPr/>
        </p:nvSpPr>
        <p:spPr>
          <a:xfrm>
            <a:off x="4655820" y="914400"/>
            <a:ext cx="3600450" cy="2520315"/>
          </a:xfrm>
          <a:prstGeom prst="roundRect">
            <a:avLst>
              <a:gd name="adj" fmla="val 38541"/>
            </a:avLst>
          </a:prstGeom>
          <a:solidFill>
            <a:schemeClr val="lt1"/>
          </a:solidFill>
          <a:ln w="63500" cap="rnd" cmpd="sng" algn="ctr">
            <a:solidFill>
              <a:srgbClr val="295df2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43" name=""/>
          <p:cNvGrpSpPr/>
          <p:nvPr/>
        </p:nvGrpSpPr>
        <p:grpSpPr>
          <a:xfrm rot="0">
            <a:off x="4799838" y="2482136"/>
            <a:ext cx="720090" cy="952578"/>
            <a:chOff x="1199388" y="1351597"/>
            <a:chExt cx="1382459" cy="1828799"/>
          </a:xfrm>
          <a:solidFill>
            <a:schemeClr val="lt1"/>
          </a:solidFill>
        </p:grpSpPr>
        <p:sp>
          <p:nvSpPr>
            <p:cNvPr id="44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c7e9fc"/>
            </a:solidFill>
            <a:ln w="63500" cap="rnd" cmpd="sng" algn="ctr">
              <a:solidFill>
                <a:srgbClr val="295df2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45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c7e9fc"/>
            </a:solidFill>
            <a:ln w="63500" cap="rnd" cmpd="sng" algn="ctr">
              <a:solidFill>
                <a:srgbClr val="295df2">
                  <a:alpha val="8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46" name=""/>
          <p:cNvSpPr txBox="1"/>
          <p:nvPr/>
        </p:nvSpPr>
        <p:spPr>
          <a:xfrm>
            <a:off x="1235393" y="3063280"/>
            <a:ext cx="648081" cy="36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b="1">
                <a:solidFill>
                  <a:srgbClr val="595959"/>
                </a:solidFill>
                <a:latin typeface="맑은 고딕"/>
              </a:rPr>
              <a:t>국방</a:t>
            </a:r>
            <a:endParaRPr lang="ko-KR" altLang="en-US" b="1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47" name=""/>
          <p:cNvSpPr txBox="1"/>
          <p:nvPr/>
        </p:nvSpPr>
        <p:spPr>
          <a:xfrm>
            <a:off x="5519928" y="5869689"/>
            <a:ext cx="648081" cy="367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우주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48" name=""/>
          <p:cNvSpPr txBox="1"/>
          <p:nvPr/>
        </p:nvSpPr>
        <p:spPr>
          <a:xfrm>
            <a:off x="1235392" y="5863973"/>
            <a:ext cx="648081" cy="3669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의료</a:t>
            </a: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49" name=""/>
          <p:cNvSpPr txBox="1"/>
          <p:nvPr/>
        </p:nvSpPr>
        <p:spPr>
          <a:xfrm>
            <a:off x="5519928" y="3070479"/>
            <a:ext cx="2376297" cy="3661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환경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(ECO,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농축산업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해양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0" name=""/>
          <p:cNvSpPr txBox="1"/>
          <p:nvPr/>
        </p:nvSpPr>
        <p:spPr>
          <a:xfrm>
            <a:off x="1235392" y="979210"/>
            <a:ext cx="2592324" cy="2085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군 사령부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교육사령부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전투발전제안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전투발전부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신개념무기체계 제안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방위 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국방 나라장터 조달청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국방과학연구소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방위사업청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해외 방위 바이어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(SHOT SHOW)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1" name=""/>
          <p:cNvSpPr/>
          <p:nvPr/>
        </p:nvSpPr>
        <p:spPr>
          <a:xfrm>
            <a:off x="8976360" y="2348866"/>
            <a:ext cx="2952368" cy="405534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ffcccc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"/>
          <p:cNvSpPr txBox="1"/>
          <p:nvPr/>
        </p:nvSpPr>
        <p:spPr>
          <a:xfrm>
            <a:off x="8976360" y="2348865"/>
            <a:ext cx="2952369" cy="3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초기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R&amp;D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사업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(B2G)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3" name=""/>
          <p:cNvSpPr txBox="1"/>
          <p:nvPr/>
        </p:nvSpPr>
        <p:spPr>
          <a:xfrm>
            <a:off x="5483923" y="979210"/>
            <a:ext cx="2592324" cy="2085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대정부기관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환경부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해양수산부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농림축산식품부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중소정부기관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한국환경산업기술원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해양수산과학기술진흥원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농협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수협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극지연구소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해외 환경 바이어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(NOR FISHING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노르웨이 해양수산 양식 산업전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4" name=""/>
          <p:cNvSpPr txBox="1"/>
          <p:nvPr/>
        </p:nvSpPr>
        <p:spPr>
          <a:xfrm>
            <a:off x="1235393" y="3790571"/>
            <a:ext cx="2592324" cy="1786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보건복지부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(K-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헬스케어 스타트업 멤버십 프로그램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질병관리청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바이러스 진단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병원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해외 의료기기 바이어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(CES)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5" name=""/>
          <p:cNvSpPr txBox="1"/>
          <p:nvPr/>
        </p:nvSpPr>
        <p:spPr>
          <a:xfrm>
            <a:off x="5483923" y="3798953"/>
            <a:ext cx="2592324" cy="1786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민간우주사업체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보령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CIS Challenge,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STARBURST)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해외 바이어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파트너사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(AXIOM, SPACEX, UAE, Saudi)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3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차 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국내 대정부기관</a:t>
            </a:r>
            <a:endPara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과학기술정보통신부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항공우주청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예정</a:t>
            </a:r>
            <a:r>
              <a: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6" name=""/>
          <p:cNvSpPr/>
          <p:nvPr/>
        </p:nvSpPr>
        <p:spPr>
          <a:xfrm>
            <a:off x="8976360" y="3599537"/>
            <a:ext cx="2952368" cy="405534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ffdfb3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7" name=""/>
          <p:cNvSpPr txBox="1"/>
          <p:nvPr/>
        </p:nvSpPr>
        <p:spPr>
          <a:xfrm>
            <a:off x="8976360" y="3599536"/>
            <a:ext cx="2952369" cy="3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중기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사업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바이어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(B2B)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58" name=""/>
          <p:cNvSpPr/>
          <p:nvPr/>
        </p:nvSpPr>
        <p:spPr>
          <a:xfrm>
            <a:off x="8976360" y="4823690"/>
            <a:ext cx="2952368" cy="405534"/>
          </a:xfrm>
          <a:prstGeom prst="roundRect">
            <a:avLst>
              <a:gd name="adj" fmla="val 38541"/>
            </a:avLst>
          </a:prstGeom>
          <a:noFill/>
          <a:ln w="63500" cap="rnd" cmpd="sng" algn="ctr">
            <a:solidFill>
              <a:srgbClr val="8080ff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9" name=""/>
          <p:cNvSpPr txBox="1"/>
          <p:nvPr/>
        </p:nvSpPr>
        <p:spPr>
          <a:xfrm>
            <a:off x="8976360" y="4823689"/>
            <a:ext cx="2952369" cy="3674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후기 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 민간 소비자</a:t>
            </a: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(B2C)</a:t>
            </a:r>
            <a:endPara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cxnSp>
        <p:nvCxnSpPr>
          <p:cNvPr id="60" name=""/>
          <p:cNvCxnSpPr/>
          <p:nvPr/>
        </p:nvCxnSpPr>
        <p:spPr>
          <a:xfrm rot="16200000" flipH="1">
            <a:off x="10187470" y="3199930"/>
            <a:ext cx="458139" cy="0"/>
          </a:xfrm>
          <a:prstGeom prst="straightConnector1">
            <a:avLst/>
          </a:prstGeom>
          <a:ln w="38100" cap="rnd">
            <a:solidFill>
              <a:srgbClr val="808080"/>
            </a:solidFill>
            <a:round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"/>
          <p:cNvCxnSpPr/>
          <p:nvPr/>
        </p:nvCxnSpPr>
        <p:spPr>
          <a:xfrm rot="16200000" flipH="1">
            <a:off x="10187470" y="4424083"/>
            <a:ext cx="458139" cy="0"/>
          </a:xfrm>
          <a:prstGeom prst="straightConnector1">
            <a:avLst/>
          </a:prstGeom>
          <a:noFill/>
          <a:ln w="38100" cap="rnd" cmpd="sng" algn="ctr">
            <a:solidFill>
              <a:srgbClr val="808080">
                <a:alpha val="100000"/>
              </a:srgbClr>
            </a:solidFill>
            <a:prstDash val="solid"/>
            <a:round/>
            <a:tailEnd type="arrow"/>
          </a:ln>
        </p:spPr>
      </p:cxnSp>
      <p:sp>
        <p:nvSpPr>
          <p:cNvPr id="62" name=""/>
          <p:cNvSpPr txBox="1"/>
          <p:nvPr/>
        </p:nvSpPr>
        <p:spPr>
          <a:xfrm>
            <a:off x="8976360" y="1549146"/>
            <a:ext cx="2952369" cy="367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단계별 타겟 소비자</a:t>
            </a:r>
            <a:endParaRPr xmlns:mc="http://schemas.openxmlformats.org/markup-compatibility/2006" xmlns:hp="http://schemas.haansoft.com/office/presentation/8.0" kumimoji="0" lang="ko-KR" altLang="en-US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pic>
        <p:nvPicPr>
          <p:cNvPr id="63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663945" y="116586"/>
            <a:ext cx="2076342" cy="6344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21696" y="907719"/>
            <a:ext cx="6118772" cy="3068957"/>
          </a:xfrm>
          <a:prstGeom prst="rect">
            <a:avLst/>
          </a:prstGeom>
        </p:spPr>
      </p:pic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0" name="TextBox 8"/>
          <p:cNvSpPr txBox="1"/>
          <p:nvPr/>
        </p:nvSpPr>
        <p:spPr>
          <a:xfrm>
            <a:off x="634130" y="1201471"/>
            <a:ext cx="3087566" cy="138430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lvl="0">
              <a:defRPr/>
            </a:pPr>
            <a:r>
              <a:rPr lang="ko-KR" altLang="en-US" sz="3000" b="1" spc="-100"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/>
                <a:ea typeface="G마켓 산스 Bold"/>
              </a:rPr>
              <a:t>세계 바이오 전자코</a:t>
            </a:r>
            <a:endParaRPr lang="ko-KR" altLang="en-US" sz="3000" b="1" spc="-100"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/>
            </a:endParaRPr>
          </a:p>
          <a:p>
            <a:pPr lvl="0">
              <a:defRPr/>
            </a:pPr>
            <a:r>
              <a:rPr lang="ko-KR" altLang="en-US" sz="3000" b="1" spc="-100">
                <a:solidFill>
                  <a:srgbClr val="3366ff"/>
                </a:solidFill>
                <a:latin typeface="G마켓 산스 Bold"/>
                <a:ea typeface="G마켓 산스 Bold"/>
              </a:rPr>
              <a:t>시장 규모</a:t>
            </a:r>
            <a:endParaRPr lang="ko-KR" altLang="en-US" sz="3000" b="1" spc="-100">
              <a:solidFill>
                <a:srgbClr val="3366ff"/>
              </a:solidFill>
              <a:latin typeface="G마켓 산스 Bold"/>
              <a:ea typeface="G마켓 산스 Bold"/>
            </a:endParaRPr>
          </a:p>
        </p:txBody>
      </p:sp>
      <p:graphicFrame>
        <p:nvGraphicFramePr>
          <p:cNvPr id="71" name="차트 4"/>
          <p:cNvGraphicFramePr/>
          <p:nvPr/>
        </p:nvGraphicFramePr>
        <p:xfrm>
          <a:off x="3146323" y="542046"/>
          <a:ext cx="8549199" cy="5947653"/>
        </p:xfrm>
        <a:graphic>
          <a:graphicData uri="http://schemas.openxmlformats.org/drawingml/2006/chart">
            <c:chart r:id="rId3"/>
          </a:graphicData>
        </a:graphic>
      </p:graphicFrame>
      <p:sp>
        <p:nvSpPr>
          <p:cNvPr id="72" name=""/>
          <p:cNvSpPr/>
          <p:nvPr/>
        </p:nvSpPr>
        <p:spPr>
          <a:xfrm>
            <a:off x="3721696" y="4077081"/>
            <a:ext cx="718097" cy="2880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73" name=""/>
          <p:cNvSpPr/>
          <p:nvPr/>
        </p:nvSpPr>
        <p:spPr>
          <a:xfrm>
            <a:off x="5377903" y="3861054"/>
            <a:ext cx="718097" cy="2880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4" name=""/>
          <p:cNvSpPr/>
          <p:nvPr/>
        </p:nvSpPr>
        <p:spPr>
          <a:xfrm>
            <a:off x="7061874" y="3645027"/>
            <a:ext cx="718097" cy="2880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5" name=""/>
          <p:cNvSpPr/>
          <p:nvPr/>
        </p:nvSpPr>
        <p:spPr>
          <a:xfrm>
            <a:off x="8762326" y="3429000"/>
            <a:ext cx="718097" cy="2880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76" name=""/>
          <p:cNvSpPr/>
          <p:nvPr/>
        </p:nvSpPr>
        <p:spPr>
          <a:xfrm>
            <a:off x="10272522" y="1057453"/>
            <a:ext cx="718097" cy="2880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>
              <a:solidFill>
                <a:srgbClr val="0021ec"/>
              </a:solidFill>
            </a:endParaRPr>
          </a:p>
        </p:txBody>
      </p:sp>
      <p:sp>
        <p:nvSpPr>
          <p:cNvPr id="77" name=""/>
          <p:cNvSpPr txBox="1"/>
          <p:nvPr/>
        </p:nvSpPr>
        <p:spPr>
          <a:xfrm>
            <a:off x="9885885" y="984098"/>
            <a:ext cx="1764220" cy="366547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b="1">
                <a:solidFill>
                  <a:srgbClr val="2d49ff"/>
                </a:solidFill>
              </a:rPr>
              <a:t>56</a:t>
            </a:r>
            <a:r>
              <a:rPr lang="ko-KR" altLang="en-US" b="1">
                <a:solidFill>
                  <a:srgbClr val="2d49ff"/>
                </a:solidFill>
              </a:rPr>
              <a:t>조 </a:t>
            </a:r>
            <a:r>
              <a:rPr lang="en-US" altLang="ko-KR" b="1">
                <a:solidFill>
                  <a:srgbClr val="2d49ff"/>
                </a:solidFill>
              </a:rPr>
              <a:t>7500</a:t>
            </a:r>
            <a:r>
              <a:rPr lang="ko-KR" altLang="en-US" b="1">
                <a:solidFill>
                  <a:srgbClr val="2d49ff"/>
                </a:solidFill>
              </a:rPr>
              <a:t>억원</a:t>
            </a:r>
            <a:endParaRPr lang="ko-KR" altLang="en-US" b="1">
              <a:solidFill>
                <a:srgbClr val="2d49ff"/>
              </a:solidFill>
            </a:endParaRPr>
          </a:p>
        </p:txBody>
      </p:sp>
      <p:sp>
        <p:nvSpPr>
          <p:cNvPr id="78" name="TextBox 8"/>
          <p:cNvSpPr txBox="1"/>
          <p:nvPr/>
        </p:nvSpPr>
        <p:spPr>
          <a:xfrm>
            <a:off x="119253" y="5761228"/>
            <a:ext cx="3087566" cy="692150"/>
          </a:xfrm>
          <a:prstGeom prst="rect">
            <a:avLst/>
          </a:prstGeom>
          <a:noFill/>
        </p:spPr>
        <p:txBody>
          <a:bodyPr wrap="none">
            <a:no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Research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Verified Market Research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조사기준년도 </a:t>
            </a: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2022,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통계 발행일 </a:t>
            </a: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July 2023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(2023 - 2030)</a:t>
            </a:r>
            <a:endParaRPr xmlns:mc="http://schemas.openxmlformats.org/markup-compatibility/2006" xmlns:hp="http://schemas.haansoft.com/office/presentation/8.0" kumimoji="0" lang="en-US" altLang="ko-KR" sz="11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"/>
          <p:cNvSpPr/>
          <p:nvPr/>
        </p:nvSpPr>
        <p:spPr>
          <a:xfrm>
            <a:off x="3721696" y="6021324"/>
            <a:ext cx="7973826" cy="28803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sp>
        <p:nvSpPr>
          <p:cNvPr id="80" name=""/>
          <p:cNvSpPr txBox="1"/>
          <p:nvPr/>
        </p:nvSpPr>
        <p:spPr>
          <a:xfrm>
            <a:off x="3592865" y="5982462"/>
            <a:ext cx="990946" cy="311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/>
              <a:t>2019</a:t>
            </a:r>
            <a:endParaRPr lang="en-US" altLang="ko-KR" sz="1500"/>
          </a:p>
        </p:txBody>
      </p:sp>
      <p:sp>
        <p:nvSpPr>
          <p:cNvPr id="82" name=""/>
          <p:cNvSpPr txBox="1"/>
          <p:nvPr/>
        </p:nvSpPr>
        <p:spPr>
          <a:xfrm>
            <a:off x="5241478" y="6021324"/>
            <a:ext cx="99094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/>
              <a:t>2020</a:t>
            </a:r>
            <a:endParaRPr lang="en-US" altLang="ko-KR" sz="1500"/>
          </a:p>
        </p:txBody>
      </p:sp>
      <p:sp>
        <p:nvSpPr>
          <p:cNvPr id="83" name=""/>
          <p:cNvSpPr txBox="1"/>
          <p:nvPr/>
        </p:nvSpPr>
        <p:spPr>
          <a:xfrm>
            <a:off x="6925449" y="6021324"/>
            <a:ext cx="99094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/>
              <a:t>2021</a:t>
            </a:r>
            <a:endParaRPr lang="en-US" altLang="ko-KR" sz="1500"/>
          </a:p>
        </p:txBody>
      </p:sp>
      <p:sp>
        <p:nvSpPr>
          <p:cNvPr id="84" name=""/>
          <p:cNvSpPr txBox="1"/>
          <p:nvPr/>
        </p:nvSpPr>
        <p:spPr>
          <a:xfrm>
            <a:off x="8625901" y="6021324"/>
            <a:ext cx="990946" cy="3108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/>
              <a:t>2022</a:t>
            </a:r>
            <a:endParaRPr lang="en-US" altLang="ko-KR" sz="1500"/>
          </a:p>
        </p:txBody>
      </p:sp>
      <p:sp>
        <p:nvSpPr>
          <p:cNvPr id="85" name=""/>
          <p:cNvSpPr txBox="1"/>
          <p:nvPr/>
        </p:nvSpPr>
        <p:spPr>
          <a:xfrm>
            <a:off x="10272522" y="5982462"/>
            <a:ext cx="990946" cy="311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500"/>
              <a:t>2029</a:t>
            </a:r>
            <a:endParaRPr lang="en-US" altLang="ko-KR" sz="15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grpSp>
        <p:nvGrpSpPr>
          <p:cNvPr id="35" name=""/>
          <p:cNvGrpSpPr/>
          <p:nvPr/>
        </p:nvGrpSpPr>
        <p:grpSpPr>
          <a:xfrm rot="0">
            <a:off x="335281" y="703231"/>
            <a:ext cx="7560943" cy="4859845"/>
            <a:chOff x="479299" y="940689"/>
            <a:chExt cx="7128891" cy="4392549"/>
          </a:xfrm>
        </p:grpSpPr>
        <p:sp>
          <p:nvSpPr>
            <p:cNvPr id="15" name=""/>
            <p:cNvSpPr/>
            <p:nvPr/>
          </p:nvSpPr>
          <p:spPr>
            <a:xfrm>
              <a:off x="479299" y="940689"/>
              <a:ext cx="5328666" cy="4392549"/>
            </a:xfrm>
            <a:prstGeom prst="ellipse">
              <a:avLst/>
            </a:prstGeom>
            <a:solidFill>
              <a:srgbClr val="e6f7fe"/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" name=""/>
            <p:cNvSpPr/>
            <p:nvPr/>
          </p:nvSpPr>
          <p:spPr>
            <a:xfrm>
              <a:off x="1271398" y="1022428"/>
              <a:ext cx="3744468" cy="3086656"/>
            </a:xfrm>
            <a:prstGeom prst="ellipse">
              <a:avLst/>
            </a:prstGeom>
            <a:solidFill>
              <a:srgbClr val="b9eafb"/>
            </a:solidFill>
            <a:ln w="19050" cap="flat" cmpd="sng" algn="ctr">
              <a:noFill/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"/>
            <p:cNvSpPr/>
            <p:nvPr/>
          </p:nvSpPr>
          <p:spPr>
            <a:xfrm>
              <a:off x="1991488" y="1079231"/>
              <a:ext cx="2304288" cy="1899480"/>
            </a:xfrm>
            <a:prstGeom prst="ellipse">
              <a:avLst/>
            </a:prstGeom>
            <a:solidFill>
              <a:srgbClr val="70d3f7"/>
            </a:solidFill>
            <a:ln w="19050" cap="flat" cmpd="sng" algn="ctr">
              <a:noFill/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cxnSp>
          <p:nvCxnSpPr>
            <p:cNvPr id="18" name=""/>
            <p:cNvCxnSpPr/>
            <p:nvPr/>
          </p:nvCxnSpPr>
          <p:spPr>
            <a:xfrm>
              <a:off x="3143632" y="2960895"/>
              <a:ext cx="4453318" cy="0"/>
            </a:xfrm>
            <a:prstGeom prst="line">
              <a:avLst/>
            </a:prstGeom>
            <a:ln w="38100" cap="rnd">
              <a:solidFill>
                <a:srgbClr val="70d3f7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"/>
            <p:cNvCxnSpPr/>
            <p:nvPr/>
          </p:nvCxnSpPr>
          <p:spPr>
            <a:xfrm>
              <a:off x="3143632" y="4082510"/>
              <a:ext cx="4464558" cy="0"/>
            </a:xfrm>
            <a:prstGeom prst="line">
              <a:avLst/>
            </a:prstGeom>
            <a:noFill/>
            <a:ln w="38100" cap="rnd" cmpd="sng" algn="ctr">
              <a:solidFill>
                <a:srgbClr val="b9eafb">
                  <a:alpha val="100000"/>
                </a:srgbClr>
              </a:solidFill>
              <a:prstDash val="solid"/>
            </a:ln>
          </p:spPr>
        </p:cxnSp>
        <p:cxnSp>
          <p:nvCxnSpPr>
            <p:cNvPr id="20" name=""/>
            <p:cNvCxnSpPr/>
            <p:nvPr/>
          </p:nvCxnSpPr>
          <p:spPr>
            <a:xfrm>
              <a:off x="3071624" y="5288661"/>
              <a:ext cx="4525326" cy="0"/>
            </a:xfrm>
            <a:prstGeom prst="line">
              <a:avLst/>
            </a:prstGeom>
            <a:noFill/>
            <a:ln w="38100" cap="rnd" cmpd="sng" algn="ctr">
              <a:solidFill>
                <a:srgbClr val="e6f7fe">
                  <a:alpha val="100000"/>
                </a:srgbClr>
              </a:solidFill>
              <a:prstDash val="solid"/>
            </a:ln>
          </p:spPr>
        </p:cxnSp>
      </p:grpSp>
      <p:sp>
        <p:nvSpPr>
          <p:cNvPr id="21" name=""/>
          <p:cNvSpPr txBox="1"/>
          <p:nvPr/>
        </p:nvSpPr>
        <p:spPr>
          <a:xfrm>
            <a:off x="4367784" y="2693196"/>
            <a:ext cx="3600450" cy="300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Arial"/>
                <a:cs typeface="Arial"/>
              </a:rPr>
              <a:t>Servieable obtainable market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808080"/>
              </a:solidFill>
              <a:latin typeface="Arial"/>
              <a:cs typeface="Arial"/>
            </a:endParaRPr>
          </a:p>
        </p:txBody>
      </p:sp>
      <p:sp>
        <p:nvSpPr>
          <p:cNvPr id="22" name=""/>
          <p:cNvSpPr txBox="1"/>
          <p:nvPr/>
        </p:nvSpPr>
        <p:spPr>
          <a:xfrm>
            <a:off x="2639568" y="1836991"/>
            <a:ext cx="1044131" cy="4714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SOM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2567559" y="3328797"/>
            <a:ext cx="1188149" cy="472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SAM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4" name=""/>
          <p:cNvSpPr txBox="1"/>
          <p:nvPr/>
        </p:nvSpPr>
        <p:spPr>
          <a:xfrm>
            <a:off x="2423541" y="4712545"/>
            <a:ext cx="1440180" cy="4723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TAM</a:t>
            </a:r>
            <a:endParaRPr xmlns:mc="http://schemas.openxmlformats.org/markup-compatibility/2006" xmlns:hp="http://schemas.haansoft.com/office/presentation/8.0" kumimoji="0" lang="en-US" altLang="ko-KR" sz="2500" b="1" i="0" u="none" strike="noStrike" kern="1200" cap="none" spc="0" normalizeH="0" baseline="0" mc:Ignorable="hp" hp:hslEmbossed="0">
              <a:solidFill>
                <a:srgbClr val="000000"/>
              </a:solidFill>
              <a:latin typeface="Arial"/>
              <a:cs typeface="Arial"/>
            </a:endParaRPr>
          </a:p>
        </p:txBody>
      </p:sp>
      <p:sp>
        <p:nvSpPr>
          <p:cNvPr id="25" name=""/>
          <p:cNvSpPr txBox="1"/>
          <p:nvPr/>
        </p:nvSpPr>
        <p:spPr>
          <a:xfrm>
            <a:off x="4356544" y="3912298"/>
            <a:ext cx="360045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Arial"/>
                <a:cs typeface="Arial"/>
              </a:rPr>
              <a:t>Serviceable available market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808080"/>
              </a:solidFill>
              <a:latin typeface="Arial"/>
              <a:cs typeface="Arial"/>
            </a:endParaRPr>
          </a:p>
        </p:txBody>
      </p:sp>
      <p:sp>
        <p:nvSpPr>
          <p:cNvPr id="26" name=""/>
          <p:cNvSpPr txBox="1"/>
          <p:nvPr/>
        </p:nvSpPr>
        <p:spPr>
          <a:xfrm>
            <a:off x="4367784" y="5221414"/>
            <a:ext cx="3600450" cy="300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en-US" altLang="ko-KR" sz="1400" b="1">
                <a:solidFill>
                  <a:srgbClr val="808080"/>
                </a:solidFill>
                <a:latin typeface="Arial"/>
                <a:cs typeface="Arial"/>
              </a:rPr>
              <a:t>Total addressable market</a:t>
            </a:r>
            <a:endParaRPr lang="en-US" altLang="ko-KR" sz="1400" b="1">
              <a:solidFill>
                <a:srgbClr val="808080"/>
              </a:solidFill>
              <a:latin typeface="Arial"/>
              <a:cs typeface="Arial"/>
            </a:endParaRPr>
          </a:p>
        </p:txBody>
      </p:sp>
      <p:sp>
        <p:nvSpPr>
          <p:cNvPr id="27" name=""/>
          <p:cNvSpPr/>
          <p:nvPr/>
        </p:nvSpPr>
        <p:spPr>
          <a:xfrm>
            <a:off x="7896225" y="1692973"/>
            <a:ext cx="3960494" cy="1411414"/>
          </a:xfrm>
          <a:prstGeom prst="roundRect">
            <a:avLst>
              <a:gd name="adj" fmla="val 5208"/>
            </a:avLst>
          </a:prstGeom>
          <a:solidFill>
            <a:srgbClr val="70d3f7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ko-KR" sz="1700" b="1">
                <a:solidFill>
                  <a:schemeClr val="dk1"/>
                </a:solidFill>
                <a:latin typeface="Arial"/>
                <a:cs typeface="Arial"/>
              </a:rPr>
              <a:t>SOM</a:t>
            </a:r>
            <a:r>
              <a:rPr lang="en-US" altLang="ko-KR" sz="2000" b="1">
                <a:solidFill>
                  <a:schemeClr val="dk1"/>
                </a:solidFill>
                <a:latin typeface="맑은 고딕"/>
              </a:rPr>
              <a:t>(8500</a:t>
            </a:r>
            <a:r>
              <a:rPr lang="ko-KR" altLang="en-US" sz="2000" b="1">
                <a:solidFill>
                  <a:schemeClr val="dk1"/>
                </a:solidFill>
                <a:latin typeface="맑은 고딕"/>
              </a:rPr>
              <a:t>억원</a:t>
            </a:r>
            <a:r>
              <a:rPr lang="en-US" altLang="ko-KR" sz="2000" b="1">
                <a:solidFill>
                  <a:schemeClr val="dk1"/>
                </a:solidFill>
                <a:latin typeface="맑은 고딕"/>
              </a:rPr>
              <a:t>)</a:t>
            </a:r>
            <a:endParaRPr lang="en-US" altLang="ko-KR" sz="1400" b="1">
              <a:solidFill>
                <a:schemeClr val="dk1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시장 규모 </a:t>
            </a: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</a:t>
            </a: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기대 점유율</a:t>
            </a: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2022)</a:t>
            </a:r>
            <a:endParaRPr xmlns:mc="http://schemas.openxmlformats.org/markup-compatibility/2006" xmlns:hp="http://schemas.haansoft.com/office/presentation/8.0" kumimoji="0" lang="en-US" altLang="ko-KR" sz="9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ECO,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4020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(SAM x 15%, 2022)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Food &amp; Beverages, 1040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(SAM x 5%, 2022)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Healthcare,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1660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(SAM x 2%, 2022)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Others,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2100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(SAM x 15%, 2022)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"/>
          <p:cNvSpPr/>
          <p:nvPr/>
        </p:nvSpPr>
        <p:spPr>
          <a:xfrm>
            <a:off x="7896224" y="4645342"/>
            <a:ext cx="3960495" cy="1159954"/>
          </a:xfrm>
          <a:prstGeom prst="roundRect">
            <a:avLst>
              <a:gd name="adj" fmla="val 5208"/>
            </a:avLst>
          </a:prstGeom>
          <a:solidFill>
            <a:srgbClr val="e6f7fe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T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AM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56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7500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$42.39 Billion(USD),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한화 약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56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7500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endPara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</a:t>
            </a: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ff0000"/>
                </a:solidFill>
                <a:latin typeface="맑은 고딕"/>
              </a:rPr>
              <a:t>CAGR of 6.49%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from 2023 to 2030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Research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Verified Market Research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조사기준년도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2022,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통계 발행일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July 2023</a:t>
            </a:r>
            <a:endPara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" name=""/>
          <p:cNvSpPr/>
          <p:nvPr/>
        </p:nvSpPr>
        <p:spPr>
          <a:xfrm>
            <a:off x="7896224" y="3212973"/>
            <a:ext cx="3960495" cy="1296161"/>
          </a:xfrm>
          <a:prstGeom prst="roundRect">
            <a:avLst>
              <a:gd name="adj" fmla="val 5208"/>
            </a:avLst>
          </a:prstGeom>
          <a:solidFill>
            <a:srgbClr val="b9eafb">
              <a:alpha val="100000"/>
            </a:srgbClr>
          </a:solidFill>
          <a:ln w="19050" cap="flat" cmpd="sng" algn="ctr">
            <a:noFill/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b="1" i="0" u="none" strike="noStrike" kern="1200" cap="none" spc="0" normalizeH="0" baseline="0" mc:Ignorable="hp" hp:hslEmbossed="0">
                <a:solidFill>
                  <a:srgbClr val="000000"/>
                </a:solidFill>
                <a:latin typeface="Arial"/>
                <a:cs typeface="Arial"/>
              </a:rPr>
              <a:t>SAM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(8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3000</a:t>
            </a:r>
            <a:r>
              <a:rPr xmlns:mc="http://schemas.openxmlformats.org/markup-compatibility/2006" xmlns:hp="http://schemas.haansoft.com/office/presentation/8.0" kumimoji="0" lang="ko-KR" altLang="en-US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억원</a:t>
            </a: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시장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소비시장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/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전체 비율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 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타겟 국가 시장 비율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타겟 기술 비율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ECO,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6800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(32.38%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 65%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 22.5%, 2022)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Food &amp; Beverages,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800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(25.09% x 65%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x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22.5%)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Healthcare,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5600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(18.82% x 65% x 22.5%,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2022)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- Others,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조 </a:t>
            </a:r>
            <a:r>
              <a:rPr xmlns:mc="http://schemas.openxmlformats.org/markup-compatibility/2006" xmlns:hp="http://schemas.haansoft.com/office/presentation/8.0" kumimoji="0" lang="en-US" altLang="ko-KR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100</a:t>
            </a:r>
            <a:r>
              <a:rPr xmlns:mc="http://schemas.openxmlformats.org/markup-compatibility/2006" xmlns:hp="http://schemas.haansoft.com/office/presentation/8.0" kumimoji="0" lang="ko-KR" altLang="en-US" sz="13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억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(24.29%x 65% x 22.5%,</a:t>
            </a:r>
            <a:r>
              <a:rPr xmlns:mc="http://schemas.openxmlformats.org/markup-compatibility/2006" xmlns:hp="http://schemas.haansoft.com/office/presentation/8.0" kumimoji="0" lang="ko-KR" altLang="en-US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2022)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grpSp>
        <p:nvGrpSpPr>
          <p:cNvPr id="30" name=""/>
          <p:cNvGrpSpPr/>
          <p:nvPr/>
        </p:nvGrpSpPr>
        <p:grpSpPr>
          <a:xfrm rot="0">
            <a:off x="983361" y="5861685"/>
            <a:ext cx="360044" cy="476289"/>
            <a:chOff x="1199388" y="1351597"/>
            <a:chExt cx="1382459" cy="1828800"/>
          </a:xfrm>
          <a:solidFill>
            <a:srgbClr val="ffffff">
              <a:alpha val="100000"/>
            </a:srgbClr>
          </a:solidFill>
        </p:grpSpPr>
        <p:sp>
          <p:nvSpPr>
            <p:cNvPr id="31" name=""/>
            <p:cNvSpPr/>
            <p:nvPr/>
          </p:nvSpPr>
          <p:spPr>
            <a:xfrm>
              <a:off x="1433417" y="1351597"/>
              <a:ext cx="914400" cy="914400"/>
            </a:xfrm>
            <a:prstGeom prst="ellipse">
              <a:avLst/>
            </a:prstGeom>
            <a:solidFill>
              <a:srgbClr val="c7e9fc">
                <a:alpha val="100000"/>
              </a:srgbClr>
            </a:solidFill>
            <a:ln w="38100" cap="rnd" cmpd="sng" algn="ctr">
              <a:solidFill>
                <a:srgbClr val="0000ff">
                  <a:alpha val="4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32" name=""/>
            <p:cNvSpPr/>
            <p:nvPr/>
          </p:nvSpPr>
          <p:spPr>
            <a:xfrm>
              <a:off x="1199388" y="2265997"/>
              <a:ext cx="1382459" cy="914400"/>
            </a:xfrm>
            <a:prstGeom prst="round2SameRect">
              <a:avLst>
                <a:gd name="adj1" fmla="val 50000"/>
                <a:gd name="adj2" fmla="val 14831"/>
              </a:avLst>
            </a:prstGeom>
            <a:solidFill>
              <a:srgbClr val="c7e9fc">
                <a:alpha val="100000"/>
              </a:srgbClr>
            </a:solidFill>
            <a:ln w="38100" cap="rnd" cmpd="sng" algn="ctr">
              <a:solidFill>
                <a:srgbClr val="0000ff">
                  <a:alpha val="40000"/>
                </a:srgbClr>
              </a:solidFill>
              <a:prstDash val="solid"/>
              <a:round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33" name=""/>
          <p:cNvSpPr txBox="1"/>
          <p:nvPr/>
        </p:nvSpPr>
        <p:spPr>
          <a:xfrm>
            <a:off x="1415415" y="5861685"/>
            <a:ext cx="7704963" cy="5196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Arial"/>
                <a:cs typeface="Arial"/>
              </a:rPr>
              <a:t>Research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808080"/>
              </a:solidFill>
              <a:latin typeface="Arial"/>
              <a:cs typeface="Arial"/>
            </a:endParaRPr>
          </a:p>
          <a:p>
            <a:pPr marL="0" indent="0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808080"/>
                </a:solidFill>
                <a:latin typeface="Arial"/>
                <a:cs typeface="Arial"/>
              </a:rPr>
              <a:t>- Users : Environmental Monitoring, Food &amp; Beverages Industry, Healthcare, Others</a:t>
            </a:r>
            <a:endPara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<a:solidFill>
                <a:srgbClr val="808080"/>
              </a:solidFill>
              <a:latin typeface="Arial"/>
              <a:cs typeface="Arial"/>
            </a:endParaRPr>
          </a:p>
        </p:txBody>
      </p:sp>
      <p:pic>
        <p:nvPicPr>
          <p:cNvPr id="3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303901" y="116586"/>
            <a:ext cx="2736342" cy="6720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5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9599" y="1246988"/>
            <a:ext cx="6374733" cy="3320173"/>
          </a:xfrm>
          <a:prstGeom prst="rect">
            <a:avLst/>
          </a:prstGeom>
        </p:spPr>
      </p:pic>
      <p:cxnSp>
        <p:nvCxnSpPr>
          <p:cNvPr id="6" name=""/>
          <p:cNvCxnSpPr/>
          <p:nvPr/>
        </p:nvCxnSpPr>
        <p:spPr>
          <a:xfrm rot="16200000" flipH="1">
            <a:off x="4703189" y="3798019"/>
            <a:ext cx="5102060" cy="0"/>
          </a:xfrm>
          <a:prstGeom prst="line">
            <a:avLst/>
          </a:prstGeom>
          <a:ln w="63500" cap="rnd">
            <a:solidFill>
              <a:srgbClr val="8080ff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"/>
          <p:cNvSpPr txBox="1"/>
          <p:nvPr/>
        </p:nvSpPr>
        <p:spPr>
          <a:xfrm>
            <a:off x="609599" y="4620743"/>
            <a:ext cx="3915662" cy="360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b="1"/>
              <a:t>Market Size</a:t>
            </a:r>
            <a:endParaRPr lang="en-US" altLang="ko-KR" b="1"/>
          </a:p>
        </p:txBody>
      </p:sp>
      <p:sp>
        <p:nvSpPr>
          <p:cNvPr id="8" name=""/>
          <p:cNvSpPr txBox="1"/>
          <p:nvPr/>
        </p:nvSpPr>
        <p:spPr>
          <a:xfrm>
            <a:off x="3864279" y="4619078"/>
            <a:ext cx="3604331" cy="3624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8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CAGR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(Compound Annual Growth Rate)</a:t>
            </a:r>
            <a:endPara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9" name=""/>
          <p:cNvSpPr/>
          <p:nvPr/>
        </p:nvSpPr>
        <p:spPr>
          <a:xfrm>
            <a:off x="3925257" y="4981574"/>
            <a:ext cx="3161908" cy="1367475"/>
          </a:xfrm>
          <a:prstGeom prst="rect">
            <a:avLst/>
          </a:prstGeom>
          <a:noFill/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North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America 16%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Asia Pacific 11%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Europe 4.5%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Latin America 4.</a:t>
            </a:r>
            <a:r>
              <a:rPr xmlns:mc="http://schemas.openxmlformats.org/markup-compatibility/2006" xmlns:hp="http://schemas.haansoft.com/office/presentation/8.0" kumimoji="0" lang="en-US" altLang="ko-KR" sz="14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2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Middle East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and Africa 3.5%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0" name=""/>
          <p:cNvSpPr txBox="1"/>
          <p:nvPr/>
        </p:nvSpPr>
        <p:spPr>
          <a:xfrm>
            <a:off x="7455617" y="1246989"/>
            <a:ext cx="4288808" cy="341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*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국가별 시장 동향과 초기</a:t>
            </a:r>
            <a:r>
              <a: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시장 진입 전략</a:t>
            </a:r>
            <a:endParaRPr xmlns:mc="http://schemas.openxmlformats.org/markup-compatibility/2006" xmlns:hp="http://schemas.haansoft.com/office/presentation/8.0" kumimoji="0" lang="ko-KR" altLang="en-US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1" name=""/>
          <p:cNvSpPr/>
          <p:nvPr/>
        </p:nvSpPr>
        <p:spPr>
          <a:xfrm>
            <a:off x="7455617" y="1737623"/>
            <a:ext cx="1839996" cy="539233"/>
          </a:xfrm>
          <a:prstGeom prst="rect">
            <a:avLst/>
          </a:prstGeom>
          <a:solidFill>
            <a:schemeClr val="lt1"/>
          </a:solidFill>
          <a:ln>
            <a:solidFill>
              <a:srgbClr val="8080ff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2000" b="1">
                <a:solidFill>
                  <a:srgbClr val="000000"/>
                </a:solidFill>
              </a:rPr>
              <a:t>Middle East</a:t>
            </a:r>
            <a:endParaRPr lang="en-US" altLang="ko-KR" sz="1700" b="1">
              <a:solidFill>
                <a:srgbClr val="000000"/>
              </a:solidFill>
            </a:endParaRPr>
          </a:p>
          <a:p>
            <a:pPr algn="ctr">
              <a:defRPr/>
            </a:pPr>
            <a:r>
              <a:rPr lang="en-US" altLang="ko-KR" sz="900" b="1">
                <a:solidFill>
                  <a:srgbClr val="000000"/>
                </a:solidFill>
              </a:rPr>
              <a:t>(</a:t>
            </a:r>
            <a:r>
              <a:rPr lang="ko-KR" altLang="en-US" sz="900" b="1">
                <a:solidFill>
                  <a:srgbClr val="000000"/>
                </a:solidFill>
              </a:rPr>
              <a:t>사우디</a:t>
            </a:r>
            <a:r>
              <a:rPr lang="en-US" altLang="ko-KR" sz="900" b="1">
                <a:solidFill>
                  <a:srgbClr val="000000"/>
                </a:solidFill>
              </a:rPr>
              <a:t>,</a:t>
            </a:r>
            <a:r>
              <a:rPr lang="ko-KR" altLang="en-US" sz="900" b="1">
                <a:solidFill>
                  <a:srgbClr val="000000"/>
                </a:solidFill>
              </a:rPr>
              <a:t> </a:t>
            </a:r>
            <a:r>
              <a:rPr lang="en-US" altLang="ko-KR" sz="900" b="1">
                <a:solidFill>
                  <a:srgbClr val="000000"/>
                </a:solidFill>
              </a:rPr>
              <a:t>UAE </a:t>
            </a:r>
            <a:r>
              <a:rPr lang="ko-KR" altLang="en-US" sz="900" b="1">
                <a:solidFill>
                  <a:srgbClr val="000000"/>
                </a:solidFill>
              </a:rPr>
              <a:t>등</a:t>
            </a:r>
            <a:r>
              <a:rPr lang="en-US" altLang="ko-KR" sz="900" b="1">
                <a:solidFill>
                  <a:srgbClr val="000000"/>
                </a:solidFill>
              </a:rPr>
              <a:t>)</a:t>
            </a:r>
            <a:endParaRPr lang="en-US" altLang="ko-KR" sz="900" b="1">
              <a:solidFill>
                <a:srgbClr val="000000"/>
              </a:solidFill>
            </a:endParaRPr>
          </a:p>
        </p:txBody>
      </p:sp>
      <p:sp>
        <p:nvSpPr>
          <p:cNvPr id="12" name=""/>
          <p:cNvSpPr txBox="1"/>
          <p:nvPr/>
        </p:nvSpPr>
        <p:spPr>
          <a:xfrm>
            <a:off x="9408414" y="1698496"/>
            <a:ext cx="2783585" cy="1604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우주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최근 중동은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특히 우주산업에 집중적으로 자금을 투자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차 타겟 시장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우주 산업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en-US" altLang="ko-KR" sz="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쎄트랙아이는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UAE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에게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인공위성 기술을 판매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.</a:t>
            </a:r>
            <a:endPara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우주관련 학회에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UAE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협력 프로그램 다수 운영 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3" name=""/>
          <p:cNvSpPr/>
          <p:nvPr/>
        </p:nvSpPr>
        <p:spPr>
          <a:xfrm>
            <a:off x="7468610" y="3406521"/>
            <a:ext cx="1859635" cy="586168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Asia Pacific</a:t>
            </a:r>
            <a:endParaRPr xmlns:mc="http://schemas.openxmlformats.org/markup-compatibility/2006" xmlns:hp="http://schemas.haansoft.com/office/presentation/8.0" kumimoji="0" lang="en-US" altLang="ko-KR" sz="17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대한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민국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중국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대만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,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맑은 고딕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맑은 고딕"/>
              </a:rPr>
              <a:t> 베트남 등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4" name=""/>
          <p:cNvSpPr/>
          <p:nvPr/>
        </p:nvSpPr>
        <p:spPr>
          <a:xfrm>
            <a:off x="7455617" y="4978028"/>
            <a:ext cx="1859635" cy="539233"/>
          </a:xfrm>
          <a:prstGeom prst="rect">
            <a:avLst/>
          </a:prstGeom>
          <a:solidFill>
            <a:srgbClr val="ffffff">
              <a:alpha val="100000"/>
            </a:srgbClr>
          </a:solidFill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20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North America</a:t>
            </a:r>
            <a:endPara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</a:t>
            </a:r>
            <a:r>
              <a:rPr xmlns:mc="http://schemas.openxmlformats.org/markup-compatibility/2006" xmlns:hp="http://schemas.haansoft.com/office/presentation/8.0" kumimoji="0" lang="ko-KR" altLang="en-US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미국 등</a:t>
            </a:r>
            <a:r>
              <a: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9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5" name=""/>
          <p:cNvSpPr txBox="1"/>
          <p:nvPr/>
        </p:nvSpPr>
        <p:spPr>
          <a:xfrm>
            <a:off x="9408414" y="3377184"/>
            <a:ext cx="2664333" cy="12310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환경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반도체 공정 및 환경 관련 산업에서 사용할 것으로 기대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차 타겟 시장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대기 환경 산업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4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한국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중국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대만의 반도체 공장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베트남 대기 필터 산업 성장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6" name=""/>
          <p:cNvSpPr txBox="1"/>
          <p:nvPr/>
        </p:nvSpPr>
        <p:spPr>
          <a:xfrm>
            <a:off x="9408414" y="4910330"/>
            <a:ext cx="2783586" cy="1383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전분야</a:t>
            </a:r>
            <a:r>
              <a:rPr xmlns:mc="http://schemas.openxmlformats.org/markup-compatibility/2006" xmlns:hp="http://schemas.haansoft.com/office/presentation/8.0" kumimoji="0" lang="en-US" altLang="ko-KR" sz="15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미국의 경우 국방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의료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우주</a:t>
            </a:r>
            <a:r>
              <a:rPr xmlns:mc="http://schemas.openxmlformats.org/markup-compatibility/2006" xmlns:hp="http://schemas.haansoft.com/office/presentation/8.0" kumimoji="0" lang="en-US" altLang="ko-KR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,</a:t>
            </a:r>
            <a:r>
              <a:rPr xmlns:mc="http://schemas.openxmlformats.org/markup-compatibility/2006" xmlns:hp="http://schemas.haansoft.com/office/presentation/8.0" kumimoji="0" lang="ko-KR" altLang="en-US" sz="14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환경의 거의 모든 분야에서 사용할 것으로 기대</a:t>
            </a:r>
            <a:endPara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(1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차 타겟 시장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우주 산업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)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 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아르테미스 프로젝트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CIS</a:t>
            </a:r>
            <a:r>
              <a: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챌린지</a:t>
            </a:r>
            <a:endParaRPr xmlns:mc="http://schemas.openxmlformats.org/markup-compatibility/2006" xmlns:hp="http://schemas.haansoft.com/office/presentation/8.0" kumimoji="0" lang="ko-KR" altLang="en-US" sz="12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7" name=""/>
          <p:cNvSpPr/>
          <p:nvPr/>
        </p:nvSpPr>
        <p:spPr>
          <a:xfrm>
            <a:off x="609598" y="4981574"/>
            <a:ext cx="3112810" cy="1367475"/>
          </a:xfrm>
          <a:prstGeom prst="rect">
            <a:avLst/>
          </a:prstGeom>
          <a:noFill/>
          <a:ln w="19050" cap="flat" cmpd="sng" algn="ctr">
            <a:solidFill>
              <a:srgbClr val="8080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North</a:t>
            </a:r>
            <a:r>
              <a:rPr xmlns:mc="http://schemas.openxmlformats.org/markup-compatibility/2006" xmlns:hp="http://schemas.haansoft.com/office/presentation/8.0" kumimoji="0" lang="ko-KR" altLang="en-US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America 251.7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Asia Pacific 190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ff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Europe 132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Latin America 33</a:t>
            </a:r>
            <a:endPara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ff0000"/>
                </a:solidFill>
                <a:latin typeface="Calibri"/>
                <a:ea typeface="맑은 고딕"/>
                <a:cs typeface="Times New Roman"/>
              </a:rPr>
              <a:t>Middle East</a:t>
            </a:r>
            <a:r>
              <a:rPr xmlns:mc="http://schemas.openxmlformats.org/markup-compatibility/2006" xmlns:hp="http://schemas.haansoft.com/office/presentation/8.0" kumimoji="0" lang="en-US" altLang="ko-KR" sz="16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 and Africa 17.8</a:t>
            </a:r>
            <a:endParaRPr xmlns:mc="http://schemas.openxmlformats.org/markup-compatibility/2006" xmlns:hp="http://schemas.haansoft.com/office/presentation/8.0" kumimoji="0" lang="en-US" altLang="ko-KR" sz="10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8" name=""/>
          <p:cNvSpPr txBox="1"/>
          <p:nvPr/>
        </p:nvSpPr>
        <p:spPr>
          <a:xfrm>
            <a:off x="2721968" y="5014404"/>
            <a:ext cx="1000441" cy="260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  <a:solidFill>
                  <a:srgbClr val="000000"/>
                </a:solidFill>
                <a:latin typeface="Calibri"/>
                <a:ea typeface="맑은 고딕"/>
                <a:cs typeface="Times New Roman"/>
              </a:rPr>
              <a:t>* USD Billion</a:t>
            </a:r>
            <a:endParaRPr xmlns:mc="http://schemas.openxmlformats.org/markup-compatibility/2006" xmlns:hp="http://schemas.haansoft.com/office/presentation/8.0" kumimoji="0" lang="en-US" altLang="ko-KR" sz="1100" b="0" i="0" u="none" strike="noStrike" kern="1200" cap="none" spc="0" normalizeH="0" baseline="0" mc:Ignorable="hp" hp:hslEmbossed="0">
              <a:solidFill>
                <a:srgbClr val="000000"/>
              </a:solidFill>
              <a:latin typeface="Calibri"/>
              <a:ea typeface="맑은 고딕"/>
              <a:cs typeface="Times New Roman"/>
            </a:endParaRPr>
          </a:p>
        </p:txBody>
      </p:sp>
      <p:sp>
        <p:nvSpPr>
          <p:cNvPr id="19" name=""/>
          <p:cNvSpPr txBox="1"/>
          <p:nvPr/>
        </p:nvSpPr>
        <p:spPr>
          <a:xfrm>
            <a:off x="4367784" y="6453378"/>
            <a:ext cx="7704963" cy="269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Research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: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Verified Market Research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2023</a:t>
            </a:r>
            <a:r>
              <a:rPr xmlns:mc="http://schemas.openxmlformats.org/markup-compatibility/2006" xmlns:hp="http://schemas.haansoft.com/office/presentation/8.0" kumimoji="0" lang="ko-KR" altLang="en-US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 </a:t>
            </a:r>
            <a:r>
              <a: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  <a:solidFill>
                  <a:srgbClr val="000000"/>
                </a:solidFill>
                <a:latin typeface="맑은 고딕"/>
              </a:rPr>
              <a:t>Report</a:t>
            </a:r>
            <a:endParaRPr xmlns:mc="http://schemas.openxmlformats.org/markup-compatibility/2006" xmlns:hp="http://schemas.haansoft.com/office/presentation/8.0" kumimoji="0" lang="en-US" altLang="ko-KR" sz="1200" b="1" i="0" u="none" strike="noStrike" kern="1200" cap="none" spc="0" normalizeH="0" baseline="0" mc:Ignorable="hp" hp:hslEmbossed="0">
              <a:solidFill>
                <a:srgbClr val="000000"/>
              </a:solidFill>
              <a:latin typeface="맑은 고딕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15464" y="260604"/>
            <a:ext cx="3350331" cy="7308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66" name=""/>
          <p:cNvSpPr/>
          <p:nvPr/>
        </p:nvSpPr>
        <p:spPr>
          <a:xfrm>
            <a:off x="4952237" y="1141476"/>
            <a:ext cx="4456176" cy="35836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7" name=""/>
          <p:cNvSpPr/>
          <p:nvPr/>
        </p:nvSpPr>
        <p:spPr>
          <a:xfrm>
            <a:off x="7735823" y="917067"/>
            <a:ext cx="4456176" cy="258394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5" name=""/>
          <p:cNvSpPr/>
          <p:nvPr/>
        </p:nvSpPr>
        <p:spPr>
          <a:xfrm>
            <a:off x="443293" y="620649"/>
            <a:ext cx="7454170" cy="547268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60" name=""/>
          <p:cNvPicPr>
            <a:picLocks noChangeAspect="1"/>
          </p:cNvPicPr>
          <p:nvPr/>
        </p:nvPicPr>
        <p:blipFill rotWithShape="1">
          <a:blip r:embed="rId3"/>
          <a:srcRect l="2160" t="71000" r="45270" b="11150"/>
          <a:stretch>
            <a:fillRect/>
          </a:stretch>
        </p:blipFill>
        <p:spPr>
          <a:xfrm>
            <a:off x="443293" y="4869180"/>
            <a:ext cx="6408802" cy="1224153"/>
          </a:xfrm>
          <a:prstGeom prst="rect">
            <a:avLst/>
          </a:prstGeom>
        </p:spPr>
      </p:pic>
      <p:pic>
        <p:nvPicPr>
          <p:cNvPr id="61" name=""/>
          <p:cNvPicPr>
            <a:picLocks noChangeAspect="1"/>
          </p:cNvPicPr>
          <p:nvPr/>
        </p:nvPicPr>
        <p:blipFill rotWithShape="1">
          <a:blip r:embed="rId4"/>
          <a:srcRect l="2160" t="42650" r="54430" b="34250"/>
          <a:stretch>
            <a:fillRect/>
          </a:stretch>
        </p:blipFill>
        <p:spPr>
          <a:xfrm>
            <a:off x="443293" y="2996945"/>
            <a:ext cx="5292662" cy="1584198"/>
          </a:xfrm>
          <a:prstGeom prst="rect">
            <a:avLst/>
          </a:prstGeom>
        </p:spPr>
      </p:pic>
      <p:pic>
        <p:nvPicPr>
          <p:cNvPr id="62" name=""/>
          <p:cNvPicPr>
            <a:picLocks noChangeAspect="1"/>
          </p:cNvPicPr>
          <p:nvPr/>
        </p:nvPicPr>
        <p:blipFill rotWithShape="1">
          <a:blip r:embed="rId5"/>
          <a:srcRect l="47270" t="17450" r="5110" b="59570"/>
          <a:stretch>
            <a:fillRect/>
          </a:stretch>
        </p:blipFill>
        <p:spPr>
          <a:xfrm>
            <a:off x="6095999" y="1133094"/>
            <a:ext cx="5805107" cy="1575816"/>
          </a:xfrm>
          <a:prstGeom prst="rect">
            <a:avLst/>
          </a:prstGeom>
        </p:spPr>
      </p:pic>
      <p:pic>
        <p:nvPicPr>
          <p:cNvPr id="63" name=""/>
          <p:cNvPicPr>
            <a:picLocks noChangeAspect="1"/>
          </p:cNvPicPr>
          <p:nvPr/>
        </p:nvPicPr>
        <p:blipFill rotWithShape="1">
          <a:blip r:embed="rId6"/>
          <a:srcRect l="2160" t="17450" r="53980" b="59690"/>
          <a:stretch>
            <a:fillRect/>
          </a:stretch>
        </p:blipFill>
        <p:spPr>
          <a:xfrm>
            <a:off x="443293" y="1141476"/>
            <a:ext cx="5347907" cy="1567434"/>
          </a:xfrm>
          <a:prstGeom prst="rect">
            <a:avLst/>
          </a:prstGeom>
        </p:spPr>
      </p:pic>
      <p:pic>
        <p:nvPicPr>
          <p:cNvPr id="64" name=""/>
          <p:cNvPicPr>
            <a:picLocks noChangeAspect="1"/>
          </p:cNvPicPr>
          <p:nvPr/>
        </p:nvPicPr>
        <p:blipFill rotWithShape="1">
          <a:blip r:embed="rId7"/>
          <a:srcRect l="47270" t="47780" r="24080" b="33320"/>
          <a:stretch>
            <a:fillRect/>
          </a:stretch>
        </p:blipFill>
        <p:spPr>
          <a:xfrm>
            <a:off x="6151245" y="3253168"/>
            <a:ext cx="3492437" cy="1296162"/>
          </a:xfrm>
          <a:prstGeom prst="rect">
            <a:avLst/>
          </a:prstGeom>
        </p:spPr>
      </p:pic>
      <p:pic>
        <p:nvPicPr>
          <p:cNvPr id="69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5021885" y="260604"/>
            <a:ext cx="2258718" cy="624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"/>
          <p:cNvSpPr/>
          <p:nvPr/>
        </p:nvSpPr>
        <p:spPr>
          <a:xfrm>
            <a:off x="0" y="6453378"/>
            <a:ext cx="12192000" cy="404622"/>
          </a:xfrm>
          <a:prstGeom prst="rect">
            <a:avLst/>
          </a:prstGeom>
          <a:solidFill>
            <a:srgbClr val="18a8f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altLang="ko-KR"/>
          </a:p>
        </p:txBody>
      </p:sp>
      <p:pic>
        <p:nvPicPr>
          <p:cNvPr id="4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35280" y="980694"/>
            <a:ext cx="11593449" cy="5256657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943602" y="3685782"/>
            <a:ext cx="1214653" cy="1214653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489785" y="2322713"/>
            <a:ext cx="1634531" cy="417452"/>
          </a:xfrm>
          <a:prstGeom prst="rect">
            <a:avLst/>
          </a:prstGeom>
        </p:spPr>
      </p:pic>
      <p:sp>
        <p:nvSpPr>
          <p:cNvPr id="10" name=""/>
          <p:cNvSpPr/>
          <p:nvPr/>
        </p:nvSpPr>
        <p:spPr>
          <a:xfrm>
            <a:off x="1127379" y="1444003"/>
            <a:ext cx="4320540" cy="1649848"/>
          </a:xfrm>
          <a:prstGeom prst="roundRect">
            <a:avLst>
              <a:gd name="adj" fmla="val 14452"/>
            </a:avLst>
          </a:prstGeom>
          <a:solidFill>
            <a:srgbClr val="ffffff">
              <a:alpha val="100000"/>
            </a:srgbClr>
          </a:solidFill>
          <a:ln w="25400" cap="rnd" cmpd="sng" algn="ctr">
            <a:solidFill>
              <a:srgbClr val="295df2">
                <a:alpha val="8941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11" name=""/>
          <p:cNvPicPr>
            <a:picLocks noChangeAspect="1"/>
          </p:cNvPicPr>
          <p:nvPr/>
        </p:nvPicPr>
        <p:blipFill rotWithShape="1">
          <a:blip r:embed="rId6"/>
          <a:srcRect l="16980" t="10330" r="11050" b="26370"/>
          <a:stretch>
            <a:fillRect/>
          </a:stretch>
        </p:blipFill>
        <p:spPr>
          <a:xfrm>
            <a:off x="4151757" y="2111076"/>
            <a:ext cx="1180886" cy="557079"/>
          </a:xfrm>
          <a:prstGeom prst="rect">
            <a:avLst/>
          </a:prstGeom>
        </p:spPr>
      </p:pic>
      <p:sp>
        <p:nvSpPr>
          <p:cNvPr id="12" name=""/>
          <p:cNvSpPr/>
          <p:nvPr/>
        </p:nvSpPr>
        <p:spPr>
          <a:xfrm>
            <a:off x="5699949" y="1431285"/>
            <a:ext cx="5652708" cy="3325132"/>
          </a:xfrm>
          <a:prstGeom prst="roundRect">
            <a:avLst>
              <a:gd name="adj" fmla="val 7633"/>
            </a:avLst>
          </a:prstGeom>
          <a:noFill/>
          <a:ln w="25400" cap="rnd" cmpd="sng" algn="ctr">
            <a:solidFill>
              <a:srgbClr val="595959">
                <a:alpha val="898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3" name=""/>
          <p:cNvSpPr txBox="1"/>
          <p:nvPr/>
        </p:nvSpPr>
        <p:spPr>
          <a:xfrm>
            <a:off x="5815295" y="1612024"/>
            <a:ext cx="2801020" cy="338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항공</a:t>
            </a:r>
            <a:r>
              <a:rPr xmlns:mc="http://schemas.openxmlformats.org/markup-compatibility/2006" xmlns:hp="http://schemas.haansoft.com/office/presentation/8.0" kumimoji="0" lang="en-US" altLang="ko-KR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-</a:t>
            </a: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우주분야 파트너스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7595875" y="2358161"/>
            <a:ext cx="1803612" cy="309994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595875" y="4047351"/>
            <a:ext cx="2023713" cy="286180"/>
          </a:xfrm>
          <a:prstGeom prst="rect">
            <a:avLst/>
          </a:prstGeom>
        </p:spPr>
      </p:pic>
      <p:pic>
        <p:nvPicPr>
          <p:cNvPr id="16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7641257" y="3007297"/>
            <a:ext cx="1539254" cy="539333"/>
          </a:xfrm>
          <a:prstGeom prst="rect">
            <a:avLst/>
          </a:prstGeom>
        </p:spPr>
      </p:pic>
      <p:pic>
        <p:nvPicPr>
          <p:cNvPr id="17" name="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5960957" y="2906694"/>
            <a:ext cx="1184862" cy="740539"/>
          </a:xfrm>
          <a:prstGeom prst="rect">
            <a:avLst/>
          </a:prstGeom>
        </p:spPr>
      </p:pic>
      <p:pic>
        <p:nvPicPr>
          <p:cNvPr id="18" name="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9768459" y="3892309"/>
            <a:ext cx="947993" cy="596264"/>
          </a:xfrm>
          <a:prstGeom prst="rect">
            <a:avLst/>
          </a:prstGeom>
        </p:spPr>
      </p:pic>
      <p:pic>
        <p:nvPicPr>
          <p:cNvPr id="19" name="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5951982" y="2308111"/>
            <a:ext cx="1571884" cy="357363"/>
          </a:xfrm>
          <a:prstGeom prst="rect">
            <a:avLst/>
          </a:prstGeom>
        </p:spPr>
      </p:pic>
      <p:pic>
        <p:nvPicPr>
          <p:cNvPr id="20" name="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951982" y="3918331"/>
            <a:ext cx="1427867" cy="481068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2999613" y="2072014"/>
            <a:ext cx="943989" cy="498965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262163" y="2258303"/>
            <a:ext cx="1521423" cy="262626"/>
          </a:xfrm>
          <a:prstGeom prst="rect">
            <a:avLst/>
          </a:prstGeom>
        </p:spPr>
      </p:pic>
      <p:sp>
        <p:nvSpPr>
          <p:cNvPr id="23" name=""/>
          <p:cNvSpPr/>
          <p:nvPr/>
        </p:nvSpPr>
        <p:spPr>
          <a:xfrm>
            <a:off x="1127379" y="3276963"/>
            <a:ext cx="4320540" cy="1479453"/>
          </a:xfrm>
          <a:prstGeom prst="roundRect">
            <a:avLst>
              <a:gd name="adj" fmla="val 9936"/>
            </a:avLst>
          </a:prstGeom>
          <a:noFill/>
          <a:ln w="25400" cap="rnd" cmpd="sng" algn="ctr">
            <a:solidFill>
              <a:srgbClr val="ffa366">
                <a:alpha val="8941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4" name="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5807964" y="5136211"/>
            <a:ext cx="1787569" cy="576072"/>
          </a:xfrm>
          <a:prstGeom prst="rect">
            <a:avLst/>
          </a:prstGeom>
        </p:spPr>
      </p:pic>
      <p:pic>
        <p:nvPicPr>
          <p:cNvPr id="25" name="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741644" y="5096670"/>
            <a:ext cx="2211148" cy="655155"/>
          </a:xfrm>
          <a:prstGeom prst="rect">
            <a:avLst/>
          </a:prstGeom>
        </p:spPr>
      </p:pic>
      <p:sp>
        <p:nvSpPr>
          <p:cNvPr id="26" name=""/>
          <p:cNvSpPr txBox="1"/>
          <p:nvPr/>
        </p:nvSpPr>
        <p:spPr>
          <a:xfrm>
            <a:off x="1278728" y="1588021"/>
            <a:ext cx="3879527" cy="339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환경분야 파트너스</a:t>
            </a:r>
            <a:endParaRPr xmlns:mc="http://schemas.openxmlformats.org/markup-compatibility/2006" xmlns:hp="http://schemas.haansoft.com/office/presentation/8.0" kumimoji="0" lang="en-US" altLang="ko-KR" sz="13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sp>
        <p:nvSpPr>
          <p:cNvPr id="27" name=""/>
          <p:cNvSpPr txBox="1"/>
          <p:nvPr/>
        </p:nvSpPr>
        <p:spPr>
          <a:xfrm>
            <a:off x="1278728" y="3429000"/>
            <a:ext cx="2693006" cy="3387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기관 및 언론 파트너스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pic>
        <p:nvPicPr>
          <p:cNvPr id="28" name="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1382621" y="4040844"/>
            <a:ext cx="2225858" cy="504528"/>
          </a:xfrm>
          <a:prstGeom prst="rect">
            <a:avLst/>
          </a:prstGeom>
        </p:spPr>
      </p:pic>
      <p:sp>
        <p:nvSpPr>
          <p:cNvPr id="29" name=""/>
          <p:cNvSpPr/>
          <p:nvPr/>
        </p:nvSpPr>
        <p:spPr>
          <a:xfrm>
            <a:off x="1127379" y="4918203"/>
            <a:ext cx="10225278" cy="1049649"/>
          </a:xfrm>
          <a:prstGeom prst="roundRect">
            <a:avLst>
              <a:gd name="adj" fmla="val 9936"/>
            </a:avLst>
          </a:prstGeom>
          <a:noFill/>
          <a:ln w="25400" cap="rnd" cmpd="sng" algn="ctr">
            <a:solidFill>
              <a:srgbClr val="329c83">
                <a:alpha val="8902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0" name=""/>
          <p:cNvSpPr txBox="1"/>
          <p:nvPr/>
        </p:nvSpPr>
        <p:spPr>
          <a:xfrm>
            <a:off x="1246659" y="5053596"/>
            <a:ext cx="2224948" cy="338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  <a:solidFill>
                  <a:srgbClr val="595959"/>
                </a:solidFill>
                <a:latin typeface="맑은 고딕"/>
              </a:rPr>
              <a:t>자문기관</a:t>
            </a:r>
            <a:endParaRPr xmlns:mc="http://schemas.openxmlformats.org/markup-compatibility/2006" xmlns:hp="http://schemas.haansoft.com/office/presentation/8.0" kumimoji="0" lang="ko-KR" altLang="en-US" sz="1600" b="1" i="0" u="none" strike="noStrike" kern="1200" cap="none" spc="0" normalizeH="0" baseline="0" mc:Ignorable="hp" hp:hslEmbossed="0">
              <a:solidFill>
                <a:srgbClr val="595959"/>
              </a:solidFill>
              <a:latin typeface="맑은 고딕"/>
            </a:endParaRPr>
          </a:p>
        </p:txBody>
      </p:sp>
      <p:pic>
        <p:nvPicPr>
          <p:cNvPr id="31" name="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9489785" y="3021434"/>
            <a:ext cx="1634532" cy="570120"/>
          </a:xfrm>
          <a:prstGeom prst="rect">
            <a:avLst/>
          </a:prstGeom>
        </p:spPr>
      </p:pic>
      <p:pic>
        <p:nvPicPr>
          <p:cNvPr id="32" name="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526303" y="5045662"/>
            <a:ext cx="1896167" cy="6666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75341" y="1268730"/>
            <a:ext cx="6509369" cy="4225281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054316" y="1268730"/>
            <a:ext cx="5650260" cy="870828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54316" y="2852928"/>
            <a:ext cx="5650260" cy="1220859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006121" y="4509135"/>
            <a:ext cx="5746650" cy="83187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655820" y="1417638"/>
            <a:ext cx="7344918" cy="421548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60078" y="1600200"/>
            <a:ext cx="4908380" cy="672101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825103" y="2564892"/>
            <a:ext cx="6242426" cy="662223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825103" y="3683264"/>
            <a:ext cx="7259112" cy="681853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4753094" y="4869180"/>
            <a:ext cx="7175634" cy="5760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519928" y="1208614"/>
            <a:ext cx="6408801" cy="498601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rcRect b="80650"/>
          <a:stretch>
            <a:fillRect/>
          </a:stretch>
        </p:blipFill>
        <p:spPr>
          <a:xfrm>
            <a:off x="5767833" y="1314266"/>
            <a:ext cx="5814564" cy="818571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rcRect t="21420" b="61550"/>
          <a:stretch>
            <a:fillRect/>
          </a:stretch>
        </p:blipFill>
        <p:spPr>
          <a:xfrm>
            <a:off x="5767833" y="2348865"/>
            <a:ext cx="5814564" cy="720089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6"/>
          <a:srcRect t="39950" b="39620"/>
          <a:stretch>
            <a:fillRect/>
          </a:stretch>
        </p:blipFill>
        <p:spPr>
          <a:xfrm>
            <a:off x="5767833" y="3269569"/>
            <a:ext cx="5814564" cy="864108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7"/>
          <a:srcRect t="59540" b="22790"/>
          <a:stretch>
            <a:fillRect/>
          </a:stretch>
        </p:blipFill>
        <p:spPr>
          <a:xfrm>
            <a:off x="5767833" y="4293108"/>
            <a:ext cx="5814564" cy="747325"/>
          </a:xfrm>
          <a:prstGeom prst="rect">
            <a:avLst/>
          </a:prstGeom>
        </p:spPr>
      </p:pic>
      <p:pic>
        <p:nvPicPr>
          <p:cNvPr id="11" name=""/>
          <p:cNvPicPr>
            <a:picLocks noChangeAspect="1"/>
          </p:cNvPicPr>
          <p:nvPr/>
        </p:nvPicPr>
        <p:blipFill rotWithShape="1">
          <a:blip r:embed="rId8"/>
          <a:srcRect t="78710"/>
          <a:stretch>
            <a:fillRect/>
          </a:stretch>
        </p:blipFill>
        <p:spPr>
          <a:xfrm>
            <a:off x="5767833" y="5294318"/>
            <a:ext cx="5814564" cy="900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rcRect r="42220"/>
          <a:stretch>
            <a:fillRect/>
          </a:stretch>
        </p:blipFill>
        <p:spPr>
          <a:xfrm>
            <a:off x="383806" y="2516490"/>
            <a:ext cx="2715799" cy="2125910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4"/>
          <a:srcRect l="56850" r="19270"/>
          <a:stretch>
            <a:fillRect/>
          </a:stretch>
        </p:blipFill>
        <p:spPr>
          <a:xfrm>
            <a:off x="3064956" y="1816108"/>
            <a:ext cx="1902661" cy="3151162"/>
          </a:xfrm>
          <a:prstGeom prst="rect">
            <a:avLst/>
          </a:prstGeom>
        </p:spPr>
      </p:pic>
      <p:grpSp>
        <p:nvGrpSpPr>
          <p:cNvPr id="8" name=""/>
          <p:cNvGrpSpPr/>
          <p:nvPr/>
        </p:nvGrpSpPr>
        <p:grpSpPr>
          <a:xfrm rot="0">
            <a:off x="3200523" y="4194984"/>
            <a:ext cx="163457" cy="161252"/>
            <a:chOff x="8321535" y="2536721"/>
            <a:chExt cx="1210793" cy="1194462"/>
          </a:xfrm>
        </p:grpSpPr>
        <p:sp>
          <p:nvSpPr>
            <p:cNvPr id="9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4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5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6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7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cxnSp>
        <p:nvCxnSpPr>
          <p:cNvPr id="68" name=""/>
          <p:cNvCxnSpPr/>
          <p:nvPr/>
        </p:nvCxnSpPr>
        <p:spPr>
          <a:xfrm rot="5400000" flipH="1" flipV="1">
            <a:off x="4748664" y="2899169"/>
            <a:ext cx="1353550" cy="1059662"/>
          </a:xfrm>
          <a:prstGeom prst="line">
            <a:avLst/>
          </a:prstGeom>
          <a:ln w="25400">
            <a:solidFill>
              <a:srgbClr val="87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"/>
          <p:cNvSpPr/>
          <p:nvPr/>
        </p:nvSpPr>
        <p:spPr>
          <a:xfrm>
            <a:off x="6281806" y="3257355"/>
            <a:ext cx="1087634" cy="1059708"/>
          </a:xfrm>
          <a:prstGeom prst="ellipse">
            <a:avLst/>
          </a:prstGeom>
          <a:solidFill>
            <a:srgbClr val="f6dfaa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"/>
          <p:cNvSpPr/>
          <p:nvPr/>
        </p:nvSpPr>
        <p:spPr>
          <a:xfrm>
            <a:off x="6734772" y="4319326"/>
            <a:ext cx="178527" cy="335317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2" name=""/>
          <p:cNvSpPr/>
          <p:nvPr/>
        </p:nvSpPr>
        <p:spPr>
          <a:xfrm rot="5400000">
            <a:off x="6009028" y="3598029"/>
            <a:ext cx="173943" cy="344154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4" name=""/>
          <p:cNvSpPr/>
          <p:nvPr/>
        </p:nvSpPr>
        <p:spPr>
          <a:xfrm rot="16200000">
            <a:off x="7465098" y="3575811"/>
            <a:ext cx="173943" cy="344154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5" name=""/>
          <p:cNvSpPr/>
          <p:nvPr/>
        </p:nvSpPr>
        <p:spPr>
          <a:xfrm rot="2700000">
            <a:off x="6209660" y="4102113"/>
            <a:ext cx="173943" cy="344154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6" name=""/>
          <p:cNvSpPr/>
          <p:nvPr/>
        </p:nvSpPr>
        <p:spPr>
          <a:xfrm rot="8100000">
            <a:off x="6255771" y="3120535"/>
            <a:ext cx="178527" cy="335317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7" name=""/>
          <p:cNvSpPr/>
          <p:nvPr/>
        </p:nvSpPr>
        <p:spPr>
          <a:xfrm rot="12900000">
            <a:off x="7206372" y="3070552"/>
            <a:ext cx="178527" cy="335317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93" name=""/>
          <p:cNvGrpSpPr/>
          <p:nvPr/>
        </p:nvGrpSpPr>
        <p:grpSpPr>
          <a:xfrm rot="0">
            <a:off x="3488559" y="4173061"/>
            <a:ext cx="163457" cy="161252"/>
            <a:chOff x="8321535" y="2536721"/>
            <a:chExt cx="1210793" cy="1194462"/>
          </a:xfrm>
        </p:grpSpPr>
        <p:sp>
          <p:nvSpPr>
            <p:cNvPr id="94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5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6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7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8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99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0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1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2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103" name=""/>
          <p:cNvGrpSpPr/>
          <p:nvPr/>
        </p:nvGrpSpPr>
        <p:grpSpPr>
          <a:xfrm rot="0">
            <a:off x="3868039" y="4187544"/>
            <a:ext cx="163457" cy="161252"/>
            <a:chOff x="8321535" y="2536721"/>
            <a:chExt cx="1210793" cy="1194462"/>
          </a:xfrm>
        </p:grpSpPr>
        <p:sp>
          <p:nvSpPr>
            <p:cNvPr id="104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5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6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7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8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09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0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1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2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113" name=""/>
          <p:cNvGrpSpPr/>
          <p:nvPr/>
        </p:nvGrpSpPr>
        <p:grpSpPr>
          <a:xfrm rot="0">
            <a:off x="4372106" y="4173060"/>
            <a:ext cx="163457" cy="161252"/>
            <a:chOff x="8321535" y="2536721"/>
            <a:chExt cx="1210793" cy="1194462"/>
          </a:xfrm>
        </p:grpSpPr>
        <p:sp>
          <p:nvSpPr>
            <p:cNvPr id="114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5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6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7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8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19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0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1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2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grpSp>
        <p:nvGrpSpPr>
          <p:cNvPr id="123" name=""/>
          <p:cNvGrpSpPr/>
          <p:nvPr/>
        </p:nvGrpSpPr>
        <p:grpSpPr>
          <a:xfrm rot="0">
            <a:off x="4732151" y="4175171"/>
            <a:ext cx="163457" cy="161252"/>
            <a:chOff x="8321535" y="2536721"/>
            <a:chExt cx="1210793" cy="1194462"/>
          </a:xfrm>
        </p:grpSpPr>
        <p:sp>
          <p:nvSpPr>
            <p:cNvPr id="124" name=""/>
            <p:cNvSpPr/>
            <p:nvPr/>
          </p:nvSpPr>
          <p:spPr>
            <a:xfrm>
              <a:off x="8562240" y="2766630"/>
              <a:ext cx="731520" cy="731520"/>
            </a:xfrm>
            <a:prstGeom prst="ellipse">
              <a:avLst/>
            </a:prstGeom>
            <a:solidFill>
              <a:srgbClr val="f6dfaa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5" name=""/>
            <p:cNvSpPr/>
            <p:nvPr/>
          </p:nvSpPr>
          <p:spPr>
            <a:xfrm>
              <a:off x="8866896" y="3499712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6" name=""/>
            <p:cNvSpPr/>
            <p:nvPr/>
          </p:nvSpPr>
          <p:spPr>
            <a:xfrm rot="5400000">
              <a:off x="8377234" y="3004848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7" name=""/>
            <p:cNvSpPr/>
            <p:nvPr/>
          </p:nvSpPr>
          <p:spPr>
            <a:xfrm rot="10800000">
              <a:off x="8867962" y="2536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8" name=""/>
            <p:cNvSpPr/>
            <p:nvPr/>
          </p:nvSpPr>
          <p:spPr>
            <a:xfrm rot="16200000">
              <a:off x="9356556" y="298951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29" name=""/>
            <p:cNvSpPr/>
            <p:nvPr/>
          </p:nvSpPr>
          <p:spPr>
            <a:xfrm rot="2700000">
              <a:off x="8512175" y="3352820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0" name=""/>
            <p:cNvSpPr/>
            <p:nvPr/>
          </p:nvSpPr>
          <p:spPr>
            <a:xfrm rot="8100000">
              <a:off x="8544729" y="2672184"/>
              <a:ext cx="120073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1" name=""/>
            <p:cNvSpPr/>
            <p:nvPr/>
          </p:nvSpPr>
          <p:spPr>
            <a:xfrm rot="12900000">
              <a:off x="9184084" y="2637679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32" name=""/>
            <p:cNvSpPr/>
            <p:nvPr/>
          </p:nvSpPr>
          <p:spPr>
            <a:xfrm rot="18900000">
              <a:off x="9232265" y="3348721"/>
              <a:ext cx="120074" cy="231471"/>
            </a:xfrm>
            <a:custGeom>
              <a:avLst/>
              <a:gdLst>
                <a:gd name="connsiteX0" fmla="*/ 307178 w 575339"/>
                <a:gd name="connsiteY0" fmla="*/ 911219 h 1851775"/>
                <a:gd name="connsiteX1" fmla="*/ 312312 w 575339"/>
                <a:gd name="connsiteY1" fmla="*/ -4717 h 1851775"/>
                <a:gd name="connsiteX2" fmla="*/ 307178 w 575339"/>
                <a:gd name="connsiteY2" fmla="*/ 911219 h 1851775"/>
                <a:gd name="connsiteX3" fmla="*/ 575615 w 575339"/>
                <a:gd name="connsiteY3" fmla="*/ 1854493 h 1851775"/>
                <a:gd name="connsiteX4" fmla="*/ 307178 w 575339"/>
                <a:gd name="connsiteY4" fmla="*/ 911219 h 1851775"/>
                <a:gd name="connsiteX5" fmla="*/ 307178 w 575339"/>
                <a:gd name="connsiteY5" fmla="*/ 911219 h 1851775"/>
                <a:gd name="connsiteX6" fmla="*/ 307178 w 575339"/>
                <a:gd name="connsiteY6" fmla="*/ 911219 h 1851775"/>
                <a:gd name="connsiteX7" fmla="*/ 307178 w 575339"/>
                <a:gd name="connsiteY7" fmla="*/ 911219 h 1851775"/>
                <a:gd name="connsiteX8" fmla="*/ 307178 w 575339"/>
                <a:gd name="connsiteY8" fmla="*/ 911219 h 1851775"/>
                <a:gd name="connsiteX9" fmla="*/ 307178 w 575339"/>
                <a:gd name="connsiteY9" fmla="*/ 911219 h 1851775"/>
                <a:gd name="connsiteX10" fmla="*/ -358 w 575339"/>
                <a:gd name="connsiteY10" fmla="*/ 1836177 h 1851775"/>
              </a:gdLst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5339" h="1851775">
                  <a:moveTo>
                    <a:pt x="307178" y="911219"/>
                  </a:moveTo>
                  <a:lnTo>
                    <a:pt x="312312" y="-4717"/>
                  </a:lnTo>
                  <a:lnTo>
                    <a:pt x="307178" y="911219"/>
                  </a:lnTo>
                  <a:lnTo>
                    <a:pt x="575615" y="1854493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307178" y="911219"/>
                  </a:lnTo>
                  <a:lnTo>
                    <a:pt x="-358" y="1836177"/>
                  </a:lnTo>
                </a:path>
              </a:pathLst>
            </a:custGeom>
            <a:solidFill>
              <a:srgbClr val="315f97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cxnSp>
        <p:nvCxnSpPr>
          <p:cNvPr id="133" name=""/>
          <p:cNvCxnSpPr/>
          <p:nvPr/>
        </p:nvCxnSpPr>
        <p:spPr>
          <a:xfrm>
            <a:off x="4895608" y="4457365"/>
            <a:ext cx="1059662" cy="509905"/>
          </a:xfrm>
          <a:prstGeom prst="line">
            <a:avLst/>
          </a:prstGeom>
          <a:ln w="25400">
            <a:solidFill>
              <a:srgbClr val="87878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"/>
          <p:cNvSpPr txBox="1"/>
          <p:nvPr/>
        </p:nvSpPr>
        <p:spPr>
          <a:xfrm>
            <a:off x="9360478" y="3559195"/>
            <a:ext cx="2411787" cy="364389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ko-KR" altLang="en-US" b="1">
                <a:latin typeface="맑은 고딕"/>
                <a:ea typeface="맑은 고딕"/>
              </a:rPr>
              <a:t>후각 수용체 단백질</a:t>
            </a:r>
            <a:endParaRPr lang="ko-KR" altLang="en-US" b="1">
              <a:latin typeface="맑은 고딕"/>
              <a:ea typeface="맑은 고딕"/>
            </a:endParaRPr>
          </a:p>
        </p:txBody>
      </p:sp>
      <p:cxnSp>
        <p:nvCxnSpPr>
          <p:cNvPr id="178" name=""/>
          <p:cNvCxnSpPr/>
          <p:nvPr/>
        </p:nvCxnSpPr>
        <p:spPr>
          <a:xfrm rot="10800000" flipV="1">
            <a:off x="7955788" y="3741389"/>
            <a:ext cx="1275432" cy="1"/>
          </a:xfrm>
          <a:prstGeom prst="straightConnector1">
            <a:avLst/>
          </a:prstGeom>
          <a:ln w="38100">
            <a:solidFill>
              <a:schemeClr val="dk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"/>
          <p:cNvSpPr/>
          <p:nvPr/>
        </p:nvSpPr>
        <p:spPr>
          <a:xfrm rot="19200000">
            <a:off x="7241534" y="4109167"/>
            <a:ext cx="178527" cy="335317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grpSp>
        <p:nvGrpSpPr>
          <p:cNvPr id="192" name=""/>
          <p:cNvGrpSpPr/>
          <p:nvPr/>
        </p:nvGrpSpPr>
        <p:grpSpPr>
          <a:xfrm rot="0">
            <a:off x="6746395" y="4227323"/>
            <a:ext cx="716672" cy="427320"/>
            <a:chOff x="6326787" y="4730958"/>
            <a:chExt cx="716672" cy="427320"/>
          </a:xfrm>
        </p:grpSpPr>
        <p:sp>
          <p:nvSpPr>
            <p:cNvPr id="162" name=""/>
            <p:cNvSpPr/>
            <p:nvPr/>
          </p:nvSpPr>
          <p:spPr>
            <a:xfrm>
              <a:off x="6326787" y="4961001"/>
              <a:ext cx="166904" cy="197278"/>
            </a:xfrm>
            <a:prstGeom prst="triangle">
              <a:avLst>
                <a:gd name="adj" fmla="val 50000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  <p:sp>
          <p:nvSpPr>
            <p:cNvPr id="181" name=""/>
            <p:cNvSpPr/>
            <p:nvPr/>
          </p:nvSpPr>
          <p:spPr>
            <a:xfrm rot="19200000">
              <a:off x="6876555" y="4730958"/>
              <a:ext cx="166904" cy="197278"/>
            </a:xfrm>
            <a:prstGeom prst="triangle">
              <a:avLst>
                <a:gd name="adj" fmla="val 50000"/>
              </a:avLst>
            </a:prstGeom>
            <a:solidFill>
              <a:srgbClr val="000000">
                <a:alpha val="100000"/>
              </a:srgbClr>
            </a:solidFill>
            <a:ln w="19050" cap="flat" cmpd="sng" algn="ctr">
              <a:solidFill>
                <a:srgbClr val="172d48">
                  <a:alpha val="100000"/>
                </a:srgbClr>
              </a:solidFill>
              <a:prstDash val="solid"/>
            </a:ln>
          </p:spPr>
          <p:txBody>
            <a:bodyPr anchor="ctr"/>
            <a:lstStyle/>
            <a:p>
              <a:pPr marL="0" indent="0" algn="ctr" defTabSz="914400" rtl="0" eaLnBrk="1" latinLnBrk="1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  <a:solidFill>
                  <a:srgbClr val="ffffff"/>
                </a:solidFill>
                <a:latin typeface="Calibri"/>
                <a:ea typeface="맑은 고딕"/>
                <a:cs typeface="맑은 고딕"/>
              </a:endParaRPr>
            </a:p>
          </p:txBody>
        </p:sp>
      </p:grpSp>
      <p:sp>
        <p:nvSpPr>
          <p:cNvPr id="195" name=""/>
          <p:cNvSpPr/>
          <p:nvPr/>
        </p:nvSpPr>
        <p:spPr>
          <a:xfrm rot="10800000">
            <a:off x="6734773" y="2925363"/>
            <a:ext cx="178527" cy="335317"/>
          </a:xfrm>
          <a:custGeom>
            <a:avLst/>
            <a:gdLst>
              <a:gd name="connsiteX0" fmla="*/ 307178 w 575339"/>
              <a:gd name="connsiteY0" fmla="*/ 911219 h 1851775"/>
              <a:gd name="connsiteX1" fmla="*/ 312312 w 575339"/>
              <a:gd name="connsiteY1" fmla="*/ -4717 h 1851775"/>
              <a:gd name="connsiteX2" fmla="*/ 307178 w 575339"/>
              <a:gd name="connsiteY2" fmla="*/ 911219 h 1851775"/>
              <a:gd name="connsiteX3" fmla="*/ 575615 w 575339"/>
              <a:gd name="connsiteY3" fmla="*/ 1854493 h 1851775"/>
              <a:gd name="connsiteX4" fmla="*/ 307178 w 575339"/>
              <a:gd name="connsiteY4" fmla="*/ 911219 h 1851775"/>
              <a:gd name="connsiteX5" fmla="*/ 307178 w 575339"/>
              <a:gd name="connsiteY5" fmla="*/ 911219 h 1851775"/>
              <a:gd name="connsiteX6" fmla="*/ 307178 w 575339"/>
              <a:gd name="connsiteY6" fmla="*/ 911219 h 1851775"/>
              <a:gd name="connsiteX7" fmla="*/ 307178 w 575339"/>
              <a:gd name="connsiteY7" fmla="*/ 911219 h 1851775"/>
              <a:gd name="connsiteX8" fmla="*/ 307178 w 575339"/>
              <a:gd name="connsiteY8" fmla="*/ 911219 h 1851775"/>
              <a:gd name="connsiteX9" fmla="*/ 307178 w 575339"/>
              <a:gd name="connsiteY9" fmla="*/ 911219 h 1851775"/>
              <a:gd name="connsiteX10" fmla="*/ -358 w 575339"/>
              <a:gd name="connsiteY10" fmla="*/ 1836177 h 1851775"/>
            </a:gdLst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5339" h="1851775">
                <a:moveTo>
                  <a:pt x="307178" y="911219"/>
                </a:moveTo>
                <a:lnTo>
                  <a:pt x="312312" y="-4717"/>
                </a:lnTo>
                <a:lnTo>
                  <a:pt x="307178" y="911219"/>
                </a:lnTo>
                <a:lnTo>
                  <a:pt x="575615" y="1854493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307178" y="911219"/>
                </a:lnTo>
                <a:lnTo>
                  <a:pt x="-358" y="1836177"/>
                </a:lnTo>
              </a:path>
            </a:pathLst>
          </a:custGeom>
          <a:solidFill>
            <a:srgbClr val="315f97">
              <a:alpha val="100000"/>
            </a:srgbClr>
          </a:solidFill>
          <a:ln w="19050" cap="flat" cmpd="sng" algn="ctr">
            <a:solidFill>
              <a:srgbClr val="172d48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xmlns:mc="http://schemas.openxmlformats.org/markup-compatibility/2006" xmlns:hp="http://schemas.haansoft.com/office/presentation/8.0" kumimoji="0" lang="ko-KR" altLang="en-US" sz="1800" b="0" i="0" u="none" strike="noStrike" kern="1200" cap="none" spc="0" normalizeH="0" baseline="0" mc:Ignorable="hp" hp:hslEmbossed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idx="0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31442" y="1097570"/>
            <a:ext cx="9433179" cy="5211790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rcRect l="52010" b="50000"/>
          <a:stretch>
            <a:fillRect/>
          </a:stretch>
        </p:blipFill>
        <p:spPr>
          <a:xfrm>
            <a:off x="6775422" y="1097570"/>
            <a:ext cx="4289199" cy="2425872"/>
          </a:xfrm>
          <a:prstGeom prst="rect">
            <a:avLst/>
          </a:prstGeom>
        </p:spPr>
      </p:pic>
      <p:pic>
        <p:nvPicPr>
          <p:cNvPr id="8" name=""/>
          <p:cNvPicPr>
            <a:picLocks noChangeAspect="1"/>
          </p:cNvPicPr>
          <p:nvPr/>
        </p:nvPicPr>
        <p:blipFill rotWithShape="1">
          <a:blip r:embed="rId5"/>
          <a:srcRect r="56940" b="50190"/>
          <a:stretch>
            <a:fillRect/>
          </a:stretch>
        </p:blipFill>
        <p:spPr>
          <a:xfrm>
            <a:off x="2247236" y="1097570"/>
            <a:ext cx="3848763" cy="2416692"/>
          </a:xfrm>
          <a:prstGeom prst="rect">
            <a:avLst/>
          </a:prstGeom>
        </p:spPr>
      </p:pic>
      <p:pic>
        <p:nvPicPr>
          <p:cNvPr id="9" name=""/>
          <p:cNvPicPr>
            <a:picLocks noChangeAspect="1"/>
          </p:cNvPicPr>
          <p:nvPr/>
        </p:nvPicPr>
        <p:blipFill rotWithShape="1">
          <a:blip r:embed="rId6"/>
          <a:srcRect t="50000" r="56230"/>
          <a:stretch>
            <a:fillRect/>
          </a:stretch>
        </p:blipFill>
        <p:spPr>
          <a:xfrm>
            <a:off x="2255618" y="3883487"/>
            <a:ext cx="3912390" cy="2425872"/>
          </a:xfrm>
          <a:prstGeom prst="rect">
            <a:avLst/>
          </a:prstGeom>
        </p:spPr>
      </p:pic>
      <p:pic>
        <p:nvPicPr>
          <p:cNvPr id="10" name=""/>
          <p:cNvPicPr>
            <a:picLocks noChangeAspect="1"/>
          </p:cNvPicPr>
          <p:nvPr/>
        </p:nvPicPr>
        <p:blipFill rotWithShape="1">
          <a:blip r:embed="rId7"/>
          <a:srcRect l="53410" t="50000"/>
          <a:stretch>
            <a:fillRect/>
          </a:stretch>
        </p:blipFill>
        <p:spPr>
          <a:xfrm>
            <a:off x="6888099" y="3861054"/>
            <a:ext cx="4164422" cy="24258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함초롬돋움"/>
        <a:ea typeface=""/>
        <a:cs typeface="Times New Roman"/>
        <a:font script="Jpan" typeface="MS PGothic"/>
        <a:font script="Hang" typeface="함초롬돋움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3145</ep:Words>
  <ep:PresentationFormat>화면 슬라이드 쇼(4:3)</ep:PresentationFormat>
  <ep:Paragraphs>285</ep:Paragraphs>
  <ep:Slides>20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ep:HeadingPairs>
  <ep:TitlesOfParts>
    <vt:vector size="21" baseType="lpstr">
      <vt:lpstr>한컴오피스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2023-10-15T01:02:05.368</dcterms:created>
  <dc:creator>bonto</dc:creator>
  <cp:lastModifiedBy>bonto</cp:lastModifiedBy>
  <dcterms:modified xsi:type="dcterms:W3CDTF">2023-10-19T04:07:10.322</dcterms:modified>
  <cp:revision>92</cp:revision>
  <cp:version>1000.0000.01</cp:version>
</cp:coreProperties>
</file>